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7"/>
  </p:notesMasterIdLst>
  <p:handoutMasterIdLst>
    <p:handoutMasterId r:id="rId18"/>
  </p:handoutMasterIdLst>
  <p:sldIdLst>
    <p:sldId id="307" r:id="rId2"/>
    <p:sldId id="256" r:id="rId3"/>
    <p:sldId id="308" r:id="rId4"/>
    <p:sldId id="299" r:id="rId5"/>
    <p:sldId id="300" r:id="rId6"/>
    <p:sldId id="301" r:id="rId7"/>
    <p:sldId id="302" r:id="rId8"/>
    <p:sldId id="303" r:id="rId9"/>
    <p:sldId id="304" r:id="rId10"/>
    <p:sldId id="289" r:id="rId11"/>
    <p:sldId id="290" r:id="rId12"/>
    <p:sldId id="291" r:id="rId13"/>
    <p:sldId id="292" r:id="rId14"/>
    <p:sldId id="293" r:id="rId15"/>
    <p:sldId id="306" r:id="rId16"/>
  </p:sldIdLst>
  <p:sldSz cx="9906000" cy="6858000" type="A4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84" y="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27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Revenue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Sheet1!$A$2:$A$7</c:f>
              <c:strCache>
                <c:ptCount val="5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157</c:v>
                </c:pt>
                <c:pt idx="1">
                  <c:v>360</c:v>
                </c:pt>
                <c:pt idx="2">
                  <c:v>1125</c:v>
                </c:pt>
                <c:pt idx="3">
                  <c:v>2700</c:v>
                </c:pt>
                <c:pt idx="4">
                  <c:v>5400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9AC-47CD-AE1C-33C03B0EF15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EBITDA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Sheet1!$A$2:$A$7</c:f>
              <c:strCache>
                <c:ptCount val="5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-80</c:v>
                </c:pt>
                <c:pt idx="1">
                  <c:v>-175</c:v>
                </c:pt>
                <c:pt idx="2">
                  <c:v>192</c:v>
                </c:pt>
                <c:pt idx="3">
                  <c:v>1083</c:v>
                </c:pt>
                <c:pt idx="4">
                  <c:v>2991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9AC-47CD-AE1C-33C03B0EF15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Balance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Sheet1!$A$2:$A$7</c:f>
              <c:strCache>
                <c:ptCount val="5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15</c:v>
                </c:pt>
                <c:pt idx="1">
                  <c:v>45</c:v>
                </c:pt>
                <c:pt idx="2">
                  <c:v>269</c:v>
                </c:pt>
                <c:pt idx="3">
                  <c:v>1280</c:v>
                </c:pt>
                <c:pt idx="4">
                  <c:v>3900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9AC-47CD-AE1C-33C03B0EF1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78823647"/>
        <c:axId val="1792443343"/>
      </c:lineChart>
      <c:catAx>
        <c:axId val="16788236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92443343"/>
        <c:crosses val="autoZero"/>
        <c:auto val="1"/>
        <c:lblAlgn val="ctr"/>
        <c:lblOffset val="100"/>
        <c:noMultiLvlLbl val="0"/>
      </c:catAx>
      <c:valAx>
        <c:axId val="179244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788236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C3280D7-A61F-45CD-94F5-6FC43862C22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1" tIns="49537" rIns="99071" bIns="4953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0F1D48-B276-4CEF-B649-03D8D9AAA6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9071" tIns="49537" rIns="99071" bIns="49537" rtlCol="0"/>
          <a:lstStyle>
            <a:lvl1pPr algn="r">
              <a:defRPr sz="1300"/>
            </a:lvl1pPr>
          </a:lstStyle>
          <a:p>
            <a:fld id="{3CD20587-8CD2-4D21-9E51-C38D16FB2DEB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ECA1E7-789C-4052-BD62-A8B7FB0BE3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8"/>
            <a:ext cx="3078427" cy="513507"/>
          </a:xfrm>
          <a:prstGeom prst="rect">
            <a:avLst/>
          </a:prstGeom>
        </p:spPr>
        <p:txBody>
          <a:bodyPr vert="horz" lIns="99071" tIns="49537" rIns="99071" bIns="4953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91A196-65CB-4456-93D8-A76C647F475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993" y="9721108"/>
            <a:ext cx="3078427" cy="513507"/>
          </a:xfrm>
          <a:prstGeom prst="rect">
            <a:avLst/>
          </a:prstGeom>
        </p:spPr>
        <p:txBody>
          <a:bodyPr vert="horz" lIns="99071" tIns="49537" rIns="99071" bIns="49537" rtlCol="0" anchor="b"/>
          <a:lstStyle>
            <a:lvl1pPr algn="r">
              <a:defRPr sz="1300"/>
            </a:lvl1pPr>
          </a:lstStyle>
          <a:p>
            <a:fld id="{6EAE4027-A843-4A5C-A0E4-31E87BA1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693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1" tIns="49537" rIns="99071" bIns="4953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9071" tIns="49537" rIns="99071" bIns="49537" rtlCol="0"/>
          <a:lstStyle>
            <a:lvl1pPr algn="r">
              <a:defRPr sz="1300"/>
            </a:lvl1pPr>
          </a:lstStyle>
          <a:p>
            <a:fld id="{9F3DAF68-BB0C-43B3-A12F-9C100619FA68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57275" y="1279525"/>
            <a:ext cx="4989513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1" tIns="49537" rIns="99071" bIns="4953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1" tIns="49537" rIns="99071" bIns="4953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8"/>
            <a:ext cx="3078427" cy="513507"/>
          </a:xfrm>
          <a:prstGeom prst="rect">
            <a:avLst/>
          </a:prstGeom>
        </p:spPr>
        <p:txBody>
          <a:bodyPr vert="horz" lIns="99071" tIns="49537" rIns="99071" bIns="4953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3" y="9721108"/>
            <a:ext cx="3078427" cy="513507"/>
          </a:xfrm>
          <a:prstGeom prst="rect">
            <a:avLst/>
          </a:prstGeom>
        </p:spPr>
        <p:txBody>
          <a:bodyPr vert="horz" lIns="99071" tIns="49537" rIns="99071" bIns="49537" rtlCol="0" anchor="b"/>
          <a:lstStyle>
            <a:lvl1pPr algn="r">
              <a:defRPr sz="1300"/>
            </a:lvl1pPr>
          </a:lstStyle>
          <a:p>
            <a:fld id="{D2FD393C-1CAC-4DCD-89D0-467B2871A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101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38688" rtl="0" eaLnBrk="1" latinLnBrk="0" hangingPunct="1">
      <a:defRPr sz="1101" kern="1200">
        <a:solidFill>
          <a:schemeClr val="tx1"/>
        </a:solidFill>
        <a:latin typeface="+mn-lt"/>
        <a:ea typeface="+mn-ea"/>
        <a:cs typeface="+mn-cs"/>
      </a:defRPr>
    </a:lvl1pPr>
    <a:lvl2pPr marL="419344" algn="l" defTabSz="838688" rtl="0" eaLnBrk="1" latinLnBrk="0" hangingPunct="1">
      <a:defRPr sz="1101" kern="1200">
        <a:solidFill>
          <a:schemeClr val="tx1"/>
        </a:solidFill>
        <a:latin typeface="+mn-lt"/>
        <a:ea typeface="+mn-ea"/>
        <a:cs typeface="+mn-cs"/>
      </a:defRPr>
    </a:lvl2pPr>
    <a:lvl3pPr marL="838688" algn="l" defTabSz="838688" rtl="0" eaLnBrk="1" latinLnBrk="0" hangingPunct="1">
      <a:defRPr sz="1101" kern="1200">
        <a:solidFill>
          <a:schemeClr val="tx1"/>
        </a:solidFill>
        <a:latin typeface="+mn-lt"/>
        <a:ea typeface="+mn-ea"/>
        <a:cs typeface="+mn-cs"/>
      </a:defRPr>
    </a:lvl3pPr>
    <a:lvl4pPr marL="1258032" algn="l" defTabSz="838688" rtl="0" eaLnBrk="1" latinLnBrk="0" hangingPunct="1">
      <a:defRPr sz="1101" kern="1200">
        <a:solidFill>
          <a:schemeClr val="tx1"/>
        </a:solidFill>
        <a:latin typeface="+mn-lt"/>
        <a:ea typeface="+mn-ea"/>
        <a:cs typeface="+mn-cs"/>
      </a:defRPr>
    </a:lvl4pPr>
    <a:lvl5pPr marL="1677375" algn="l" defTabSz="838688" rtl="0" eaLnBrk="1" latinLnBrk="0" hangingPunct="1">
      <a:defRPr sz="1101" kern="1200">
        <a:solidFill>
          <a:schemeClr val="tx1"/>
        </a:solidFill>
        <a:latin typeface="+mn-lt"/>
        <a:ea typeface="+mn-ea"/>
        <a:cs typeface="+mn-cs"/>
      </a:defRPr>
    </a:lvl5pPr>
    <a:lvl6pPr marL="2096719" algn="l" defTabSz="838688" rtl="0" eaLnBrk="1" latinLnBrk="0" hangingPunct="1">
      <a:defRPr sz="1101" kern="1200">
        <a:solidFill>
          <a:schemeClr val="tx1"/>
        </a:solidFill>
        <a:latin typeface="+mn-lt"/>
        <a:ea typeface="+mn-ea"/>
        <a:cs typeface="+mn-cs"/>
      </a:defRPr>
    </a:lvl6pPr>
    <a:lvl7pPr marL="2516063" algn="l" defTabSz="838688" rtl="0" eaLnBrk="1" latinLnBrk="0" hangingPunct="1">
      <a:defRPr sz="1101" kern="1200">
        <a:solidFill>
          <a:schemeClr val="tx1"/>
        </a:solidFill>
        <a:latin typeface="+mn-lt"/>
        <a:ea typeface="+mn-ea"/>
        <a:cs typeface="+mn-cs"/>
      </a:defRPr>
    </a:lvl7pPr>
    <a:lvl8pPr marL="2935407" algn="l" defTabSz="838688" rtl="0" eaLnBrk="1" latinLnBrk="0" hangingPunct="1">
      <a:defRPr sz="1101" kern="1200">
        <a:solidFill>
          <a:schemeClr val="tx1"/>
        </a:solidFill>
        <a:latin typeface="+mn-lt"/>
        <a:ea typeface="+mn-ea"/>
        <a:cs typeface="+mn-cs"/>
      </a:defRPr>
    </a:lvl8pPr>
    <a:lvl9pPr marL="3354751" algn="l" defTabSz="838688" rtl="0" eaLnBrk="1" latinLnBrk="0" hangingPunct="1">
      <a:defRPr sz="11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EAF92-5429-4B11-90BF-373CFE620722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96D6-C15B-4045-BF99-BF6226F93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204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EAF92-5429-4B11-90BF-373CFE620722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96D6-C15B-4045-BF99-BF6226F93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189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EAF92-5429-4B11-90BF-373CFE620722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96D6-C15B-4045-BF99-BF6226F93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0236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96D6-C15B-4045-BF99-BF6226F93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234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96D6-C15B-4045-BF99-BF6226F93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829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off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96D6-C15B-4045-BF99-BF6226F93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5628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. Oper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96D6-C15B-4045-BF99-BF6226F93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02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EAF92-5429-4B11-90BF-373CFE620722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96D6-C15B-4045-BF99-BF6226F93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196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EAF92-5429-4B11-90BF-373CFE620722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96D6-C15B-4045-BF99-BF6226F93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781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EAF92-5429-4B11-90BF-373CFE620722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96D6-C15B-4045-BF99-BF6226F93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532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EAF92-5429-4B11-90BF-373CFE620722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96D6-C15B-4045-BF99-BF6226F93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01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EAF92-5429-4B11-90BF-373CFE620722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96D6-C15B-4045-BF99-BF6226F93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236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EAF92-5429-4B11-90BF-373CFE620722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96D6-C15B-4045-BF99-BF6226F93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959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EAF92-5429-4B11-90BF-373CFE620722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96D6-C15B-4045-BF99-BF6226F93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523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EAF92-5429-4B11-90BF-373CFE620722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E96D6-C15B-4045-BF99-BF6226F93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610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EAF92-5429-4B11-90BF-373CFE620722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E96D6-C15B-4045-BF99-BF6226F93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7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svg"/><Relationship Id="rId5" Type="http://schemas.openxmlformats.org/officeDocument/2006/relationships/image" Target="../media/image29.sv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Relationship Id="rId9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svg"/><Relationship Id="rId2" Type="http://schemas.openxmlformats.org/officeDocument/2006/relationships/image" Target="../media/image8.jpg"/><Relationship Id="rId16" Type="http://schemas.openxmlformats.org/officeDocument/2006/relationships/image" Target="../media/image3.sv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sv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Relationship Id="rId14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54BE670-F404-4D2D-92BA-D9980D824B91}"/>
              </a:ext>
            </a:extLst>
          </p:cNvPr>
          <p:cNvSpPr/>
          <p:nvPr/>
        </p:nvSpPr>
        <p:spPr>
          <a:xfrm>
            <a:off x="0" y="1"/>
            <a:ext cx="9906000" cy="6858000"/>
          </a:xfrm>
          <a:prstGeom prst="rect">
            <a:avLst/>
          </a:prstGeom>
          <a:solidFill>
            <a:srgbClr val="F7F7F7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98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447E6B6-7D2C-466D-885F-3D9EEA34A9C6}"/>
              </a:ext>
            </a:extLst>
          </p:cNvPr>
          <p:cNvGrpSpPr/>
          <p:nvPr/>
        </p:nvGrpSpPr>
        <p:grpSpPr>
          <a:xfrm>
            <a:off x="5897721" y="1857337"/>
            <a:ext cx="2850257" cy="596129"/>
            <a:chOff x="6083979" y="848740"/>
            <a:chExt cx="3141881" cy="65712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E12E8D8-E180-4B4F-A9AC-5B2135AEFEC7}"/>
                </a:ext>
              </a:extLst>
            </p:cNvPr>
            <p:cNvGrpSpPr/>
            <p:nvPr userDrawn="1"/>
          </p:nvGrpSpPr>
          <p:grpSpPr>
            <a:xfrm>
              <a:off x="6083979" y="848740"/>
              <a:ext cx="2830444" cy="368104"/>
              <a:chOff x="1739900" y="1112100"/>
              <a:chExt cx="2616201" cy="340242"/>
            </a:xfrm>
            <a:solidFill>
              <a:schemeClr val="accent1"/>
            </a:solidFill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5BB9212E-B224-4300-A9B0-8B0EAC804033}"/>
                  </a:ext>
                </a:extLst>
              </p:cNvPr>
              <p:cNvSpPr/>
              <p:nvPr/>
            </p:nvSpPr>
            <p:spPr>
              <a:xfrm>
                <a:off x="1739900" y="1112100"/>
                <a:ext cx="2406650" cy="33855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66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D25692A-18E9-4C5B-AA58-4E960B2404A3}"/>
                  </a:ext>
                </a:extLst>
              </p:cNvPr>
              <p:cNvSpPr/>
              <p:nvPr/>
            </p:nvSpPr>
            <p:spPr>
              <a:xfrm>
                <a:off x="1866755" y="1112100"/>
                <a:ext cx="2489346" cy="34024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570" b="1" dirty="0">
                    <a:solidFill>
                      <a:schemeClr val="bg1"/>
                    </a:solidFill>
                    <a:latin typeface="Gotham" pitchFamily="50" charset="0"/>
                  </a:rPr>
                  <a:t>User Guidance</a:t>
                </a:r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093A4E3-6305-4446-AD4B-0A85DBE5B906}"/>
                </a:ext>
              </a:extLst>
            </p:cNvPr>
            <p:cNvSpPr/>
            <p:nvPr userDrawn="1"/>
          </p:nvSpPr>
          <p:spPr>
            <a:xfrm rot="21329021">
              <a:off x="6766866" y="1229219"/>
              <a:ext cx="2458994" cy="2766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031" b="1" dirty="0">
                  <a:solidFill>
                    <a:schemeClr val="bg1"/>
                  </a:solidFill>
                  <a:latin typeface="Gotham" pitchFamily="50" charset="0"/>
                </a:rPr>
                <a:t>How to Use this Template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1C7D38C2-E850-4191-8DB7-362281C21DB3}"/>
              </a:ext>
            </a:extLst>
          </p:cNvPr>
          <p:cNvSpPr txBox="1"/>
          <p:nvPr/>
        </p:nvSpPr>
        <p:spPr>
          <a:xfrm>
            <a:off x="5647018" y="2844788"/>
            <a:ext cx="319582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589"/>
              </a:spcAft>
            </a:pPr>
            <a:r>
              <a:rPr lang="en-US" sz="1000" b="1" dirty="0"/>
              <a:t>     Hello again!</a:t>
            </a:r>
          </a:p>
          <a:p>
            <a:pPr algn="just">
              <a:spcAft>
                <a:spcPts val="589"/>
              </a:spcAft>
            </a:pPr>
            <a:endParaRPr lang="en-US" sz="1000" b="1" dirty="0"/>
          </a:p>
          <a:p>
            <a:pPr algn="just">
              <a:spcAft>
                <a:spcPts val="589"/>
              </a:spcAft>
            </a:pPr>
            <a:r>
              <a:rPr lang="en-US" sz="1000" b="1" dirty="0"/>
              <a:t>     This document is the template of your future Business Plan, but filling it first requires that you prepare your content using the other “Preparation” document.</a:t>
            </a:r>
          </a:p>
          <a:p>
            <a:pPr algn="just">
              <a:spcAft>
                <a:spcPts val="589"/>
              </a:spcAft>
            </a:pPr>
            <a:r>
              <a:rPr lang="en-US" sz="1000" b="1" dirty="0"/>
              <a:t>     If you haven’t done that yet, please start there, but if you have already done the work please go on. Again, make sure to respect the 65-word rule and limit yourself to one page per topic, and be ready to explain everything else in person.</a:t>
            </a:r>
          </a:p>
          <a:p>
            <a:pPr algn="just">
              <a:spcAft>
                <a:spcPts val="589"/>
              </a:spcAft>
            </a:pPr>
            <a:r>
              <a:rPr lang="en-US" sz="1000" b="1" dirty="0"/>
              <a:t>     Of course, don’t forget to delete the presentation suggestions (in red) and this page once you’re ready…</a:t>
            </a:r>
          </a:p>
        </p:txBody>
      </p:sp>
    </p:spTree>
    <p:extLst>
      <p:ext uri="{BB962C8B-B14F-4D97-AF65-F5344CB8AC3E}">
        <p14:creationId xmlns:p14="http://schemas.microsoft.com/office/powerpoint/2010/main" val="7520774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7C7FD1C9-5BF3-4ECD-BA26-40E670CD3E61}"/>
              </a:ext>
            </a:extLst>
          </p:cNvPr>
          <p:cNvSpPr/>
          <p:nvPr/>
        </p:nvSpPr>
        <p:spPr>
          <a:xfrm>
            <a:off x="0" y="1"/>
            <a:ext cx="9906000" cy="6858000"/>
          </a:xfrm>
          <a:prstGeom prst="rect">
            <a:avLst/>
          </a:prstGeom>
          <a:solidFill>
            <a:srgbClr val="F7F7F7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98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3E437E-AE03-4A2A-8418-216C8C480F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680"/>
          <a:stretch/>
        </p:blipFill>
        <p:spPr>
          <a:xfrm>
            <a:off x="2551289" y="2060200"/>
            <a:ext cx="5744140" cy="3650234"/>
          </a:xfrm>
          <a:prstGeom prst="rect">
            <a:avLst/>
          </a:prstGeom>
        </p:spPr>
      </p:pic>
      <p:grpSp>
        <p:nvGrpSpPr>
          <p:cNvPr id="69" name="Group 68">
            <a:extLst>
              <a:ext uri="{FF2B5EF4-FFF2-40B4-BE49-F238E27FC236}">
                <a16:creationId xmlns:a16="http://schemas.microsoft.com/office/drawing/2014/main" id="{FA1D8C42-6706-4C31-B7A5-A0888394C9F2}"/>
              </a:ext>
            </a:extLst>
          </p:cNvPr>
          <p:cNvGrpSpPr/>
          <p:nvPr/>
        </p:nvGrpSpPr>
        <p:grpSpPr>
          <a:xfrm>
            <a:off x="1133789" y="524546"/>
            <a:ext cx="2575340" cy="324779"/>
            <a:chOff x="1786836" y="1092645"/>
            <a:chExt cx="2489346" cy="358009"/>
          </a:xfrm>
          <a:solidFill>
            <a:schemeClr val="accent1"/>
          </a:solidFill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6A3A27D9-E93B-4B62-9CD3-4713207F460E}"/>
                </a:ext>
              </a:extLst>
            </p:cNvPr>
            <p:cNvSpPr/>
            <p:nvPr/>
          </p:nvSpPr>
          <p:spPr>
            <a:xfrm>
              <a:off x="1808143" y="1112100"/>
              <a:ext cx="2406650" cy="3385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98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5404FF0E-1B78-4B9F-97E1-AB75AB298851}"/>
                </a:ext>
              </a:extLst>
            </p:cNvPr>
            <p:cNvSpPr/>
            <p:nvPr/>
          </p:nvSpPr>
          <p:spPr>
            <a:xfrm>
              <a:off x="1786836" y="1092645"/>
              <a:ext cx="2489346" cy="3481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52" b="1" dirty="0">
                  <a:solidFill>
                    <a:schemeClr val="bg1"/>
                  </a:solidFill>
                  <a:latin typeface="Gotham" pitchFamily="50" charset="0"/>
                </a:rPr>
                <a:t>8. Financial Tables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3773140-7B6D-401B-B4F4-0566441BD538}"/>
              </a:ext>
            </a:extLst>
          </p:cNvPr>
          <p:cNvSpPr txBox="1"/>
          <p:nvPr/>
        </p:nvSpPr>
        <p:spPr>
          <a:xfrm>
            <a:off x="3910034" y="678111"/>
            <a:ext cx="5276036" cy="650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7" dirty="0">
                <a:solidFill>
                  <a:schemeClr val="tx2"/>
                </a:solidFill>
              </a:rPr>
              <a:t>Import your financial tables from the spreadsheet. </a:t>
            </a:r>
          </a:p>
          <a:p>
            <a:pPr marL="155539" indent="-155539" algn="just">
              <a:buFont typeface="Arial" panose="020B0604020202020204" pitchFamily="34" charset="0"/>
              <a:buChar char="•"/>
            </a:pPr>
            <a:r>
              <a:rPr lang="en-US" sz="907" dirty="0">
                <a:solidFill>
                  <a:schemeClr val="tx2"/>
                </a:solidFill>
              </a:rPr>
              <a:t>Option 1: print the “overview” page as a pdf and attach it to the one you’ll produce with this template.</a:t>
            </a:r>
          </a:p>
          <a:p>
            <a:pPr marL="155539" indent="-155539" algn="just">
              <a:buFont typeface="Arial" panose="020B0604020202020204" pitchFamily="34" charset="0"/>
              <a:buChar char="•"/>
            </a:pPr>
            <a:r>
              <a:rPr lang="en-US" sz="907" dirty="0">
                <a:solidFill>
                  <a:schemeClr val="tx2"/>
                </a:solidFill>
              </a:rPr>
              <a:t>Option 2: do a screenshot of the tables and paste it here (use right click + crop to get rid of the unwanted space around the tables)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0A3FFCC-54E2-4CB4-B7D9-C69D32E5FDB2}"/>
              </a:ext>
            </a:extLst>
          </p:cNvPr>
          <p:cNvGrpSpPr/>
          <p:nvPr/>
        </p:nvGrpSpPr>
        <p:grpSpPr>
          <a:xfrm>
            <a:off x="7722429" y="2220980"/>
            <a:ext cx="1049867" cy="3221128"/>
            <a:chOff x="7688563" y="2280857"/>
            <a:chExt cx="1049867" cy="322112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ED03961-C80E-4801-94FC-28AC403A89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5718" t="15446" r="23484" b="41433"/>
            <a:stretch/>
          </p:blipFill>
          <p:spPr>
            <a:xfrm>
              <a:off x="7688563" y="2280857"/>
              <a:ext cx="1049867" cy="279497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634AC3E-0E01-4B59-910E-8B9A8DD6FF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5718" t="59552" r="24916" b="33917"/>
            <a:stretch/>
          </p:blipFill>
          <p:spPr>
            <a:xfrm>
              <a:off x="7758160" y="5078650"/>
              <a:ext cx="910672" cy="423335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02A8212-605E-4FD0-B547-C2D4EE1453DD}"/>
              </a:ext>
            </a:extLst>
          </p:cNvPr>
          <p:cNvGrpSpPr/>
          <p:nvPr/>
        </p:nvGrpSpPr>
        <p:grpSpPr>
          <a:xfrm>
            <a:off x="179998" y="1987386"/>
            <a:ext cx="1470626" cy="1138312"/>
            <a:chOff x="265289" y="2004319"/>
            <a:chExt cx="1470626" cy="1138312"/>
          </a:xfrm>
        </p:grpSpPr>
        <p:sp>
          <p:nvSpPr>
            <p:cNvPr id="14" name="TextBox 38">
              <a:extLst>
                <a:ext uri="{FF2B5EF4-FFF2-40B4-BE49-F238E27FC236}">
                  <a16:creationId xmlns:a16="http://schemas.microsoft.com/office/drawing/2014/main" id="{4A29CCB5-1037-459A-A7D6-007959F82E46}"/>
                </a:ext>
              </a:extLst>
            </p:cNvPr>
            <p:cNvSpPr txBox="1"/>
            <p:nvPr/>
          </p:nvSpPr>
          <p:spPr>
            <a:xfrm>
              <a:off x="265289" y="2280857"/>
              <a:ext cx="147062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b="1" dirty="0">
                  <a:solidFill>
                    <a:srgbClr val="C00000"/>
                  </a:solidFill>
                </a:rPr>
                <a:t>Open the Spreadsheet</a:t>
              </a:r>
            </a:p>
            <a:p>
              <a:pPr algn="ctr"/>
              <a:r>
                <a:rPr lang="en-US" sz="1000" b="1" dirty="0">
                  <a:solidFill>
                    <a:srgbClr val="C00000"/>
                  </a:solidFill>
                </a:rPr>
                <a:t>&amp; Screenshot the table</a:t>
              </a:r>
            </a:p>
            <a:p>
              <a:pPr algn="ctr"/>
              <a:r>
                <a:rPr lang="en-US" sz="1000" b="1" dirty="0">
                  <a:solidFill>
                    <a:srgbClr val="C00000"/>
                  </a:solidFill>
                </a:rPr>
                <a:t>+</a:t>
              </a:r>
            </a:p>
            <a:p>
              <a:pPr algn="ctr"/>
              <a:r>
                <a:rPr lang="en-US" sz="1000" b="1" dirty="0">
                  <a:solidFill>
                    <a:srgbClr val="C00000"/>
                  </a:solidFill>
                </a:rPr>
                <a:t>Paste the screenshot on the next slide</a:t>
              </a:r>
            </a:p>
          </p:txBody>
        </p:sp>
        <p:pic>
          <p:nvPicPr>
            <p:cNvPr id="11" name="Graphic 10" descr="Badge 1 with solid fill">
              <a:extLst>
                <a:ext uri="{FF2B5EF4-FFF2-40B4-BE49-F238E27FC236}">
                  <a16:creationId xmlns:a16="http://schemas.microsoft.com/office/drawing/2014/main" id="{505D3F9D-6857-4B12-9708-A69F1BFB82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57166" y="2004319"/>
              <a:ext cx="276538" cy="276538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3BD99D2-9120-4C08-92F2-C0B0D01267C8}"/>
              </a:ext>
            </a:extLst>
          </p:cNvPr>
          <p:cNvGrpSpPr/>
          <p:nvPr/>
        </p:nvGrpSpPr>
        <p:grpSpPr>
          <a:xfrm>
            <a:off x="6702290" y="4453948"/>
            <a:ext cx="1262434" cy="689489"/>
            <a:chOff x="6702290" y="4453948"/>
            <a:chExt cx="1262434" cy="689489"/>
          </a:xfrm>
        </p:grpSpPr>
        <p:pic>
          <p:nvPicPr>
            <p:cNvPr id="6" name="Graphic 5" descr="Badge with solid fill">
              <a:extLst>
                <a:ext uri="{FF2B5EF4-FFF2-40B4-BE49-F238E27FC236}">
                  <a16:creationId xmlns:a16="http://schemas.microsoft.com/office/drawing/2014/main" id="{07A7D654-60C4-41D1-90D2-15EEAB1DE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180510" y="4453948"/>
              <a:ext cx="276538" cy="276538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99C7E14-9397-46EA-83B8-43B53E4644F8}"/>
                </a:ext>
              </a:extLst>
            </p:cNvPr>
            <p:cNvGrpSpPr/>
            <p:nvPr/>
          </p:nvGrpSpPr>
          <p:grpSpPr>
            <a:xfrm>
              <a:off x="6702290" y="4693369"/>
              <a:ext cx="1262434" cy="450068"/>
              <a:chOff x="37061" y="152145"/>
              <a:chExt cx="1391600" cy="496115"/>
            </a:xfrm>
          </p:grpSpPr>
          <p:sp>
            <p:nvSpPr>
              <p:cNvPr id="27" name="TextBox 38">
                <a:extLst>
                  <a:ext uri="{FF2B5EF4-FFF2-40B4-BE49-F238E27FC236}">
                    <a16:creationId xmlns:a16="http://schemas.microsoft.com/office/drawing/2014/main" id="{2DCCBCEE-ADA5-47B3-AC9D-FC78E70B7C17}"/>
                  </a:ext>
                </a:extLst>
              </p:cNvPr>
              <p:cNvSpPr txBox="1"/>
              <p:nvPr/>
            </p:nvSpPr>
            <p:spPr>
              <a:xfrm>
                <a:off x="37061" y="152145"/>
                <a:ext cx="1391600" cy="271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000" b="1" dirty="0">
                    <a:solidFill>
                      <a:srgbClr val="C00000"/>
                    </a:solidFill>
                  </a:rPr>
                  <a:t>Right click</a:t>
                </a:r>
              </a:p>
            </p:txBody>
          </p:sp>
          <p:pic>
            <p:nvPicPr>
              <p:cNvPr id="28" name="Graphic 39" descr="Line arrow Counter clockwise curve">
                <a:extLst>
                  <a:ext uri="{FF2B5EF4-FFF2-40B4-BE49-F238E27FC236}">
                    <a16:creationId xmlns:a16="http://schemas.microsoft.com/office/drawing/2014/main" id="{97D96EE6-13F8-4A43-9F21-FF6AE80CB9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14835889" flipH="1">
                <a:off x="122154" y="308354"/>
                <a:ext cx="383485" cy="296327"/>
              </a:xfrm>
              <a:prstGeom prst="rect">
                <a:avLst/>
              </a:prstGeom>
            </p:spPr>
          </p:pic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3AAF897-EEF3-46FD-BE2E-EB92B9528A0E}"/>
              </a:ext>
            </a:extLst>
          </p:cNvPr>
          <p:cNvGrpSpPr/>
          <p:nvPr/>
        </p:nvGrpSpPr>
        <p:grpSpPr>
          <a:xfrm>
            <a:off x="8161018" y="5292573"/>
            <a:ext cx="1432724" cy="666475"/>
            <a:chOff x="8161018" y="5292573"/>
            <a:chExt cx="1432724" cy="666475"/>
          </a:xfrm>
        </p:grpSpPr>
        <p:pic>
          <p:nvPicPr>
            <p:cNvPr id="8" name="Graphic 7" descr="Badge 3 with solid fill">
              <a:extLst>
                <a:ext uri="{FF2B5EF4-FFF2-40B4-BE49-F238E27FC236}">
                  <a16:creationId xmlns:a16="http://schemas.microsoft.com/office/drawing/2014/main" id="{3606FC06-391B-4EE6-BFF1-CE569BA88B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798832" y="5292573"/>
              <a:ext cx="276538" cy="276538"/>
            </a:xfrm>
            <a:prstGeom prst="rect">
              <a:avLst/>
            </a:prstGeom>
          </p:spPr>
        </p:pic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7A6A983-CB5F-4C9A-9A93-988F191FDA73}"/>
                </a:ext>
              </a:extLst>
            </p:cNvPr>
            <p:cNvGrpSpPr/>
            <p:nvPr/>
          </p:nvGrpSpPr>
          <p:grpSpPr>
            <a:xfrm>
              <a:off x="8161018" y="5457200"/>
              <a:ext cx="1432724" cy="501848"/>
              <a:chOff x="-349756" y="-126998"/>
              <a:chExt cx="1579314" cy="553193"/>
            </a:xfrm>
          </p:grpSpPr>
          <p:sp>
            <p:nvSpPr>
              <p:cNvPr id="31" name="TextBox 38">
                <a:extLst>
                  <a:ext uri="{FF2B5EF4-FFF2-40B4-BE49-F238E27FC236}">
                    <a16:creationId xmlns:a16="http://schemas.microsoft.com/office/drawing/2014/main" id="{2E23B507-9974-4915-859F-94A1DBE10E2C}"/>
                  </a:ext>
                </a:extLst>
              </p:cNvPr>
              <p:cNvSpPr txBox="1"/>
              <p:nvPr/>
            </p:nvSpPr>
            <p:spPr>
              <a:xfrm>
                <a:off x="-162042" y="-14850"/>
                <a:ext cx="1391600" cy="4410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000" b="1" dirty="0">
                    <a:solidFill>
                      <a:srgbClr val="C00000"/>
                    </a:solidFill>
                  </a:rPr>
                  <a:t>Use ‘Crop’ to keep the part you want</a:t>
                </a:r>
              </a:p>
            </p:txBody>
          </p:sp>
          <p:pic>
            <p:nvPicPr>
              <p:cNvPr id="32" name="Graphic 39" descr="Line arrow Counter clockwise curve">
                <a:extLst>
                  <a:ext uri="{FF2B5EF4-FFF2-40B4-BE49-F238E27FC236}">
                    <a16:creationId xmlns:a16="http://schemas.microsoft.com/office/drawing/2014/main" id="{6C00007E-26A4-4179-8F75-859030308D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17001847" flipH="1">
                <a:off x="-393335" y="-83419"/>
                <a:ext cx="383485" cy="296327"/>
              </a:xfrm>
              <a:prstGeom prst="rect">
                <a:avLst/>
              </a:prstGeom>
            </p:spPr>
          </p:pic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34043BA-5212-4E16-B5C3-40D4CD2130CC}"/>
              </a:ext>
            </a:extLst>
          </p:cNvPr>
          <p:cNvGrpSpPr/>
          <p:nvPr/>
        </p:nvGrpSpPr>
        <p:grpSpPr>
          <a:xfrm>
            <a:off x="1252975" y="4096452"/>
            <a:ext cx="1262434" cy="569737"/>
            <a:chOff x="37061" y="204366"/>
            <a:chExt cx="1391600" cy="628027"/>
          </a:xfrm>
        </p:grpSpPr>
        <p:sp>
          <p:nvSpPr>
            <p:cNvPr id="38" name="TextBox 38">
              <a:extLst>
                <a:ext uri="{FF2B5EF4-FFF2-40B4-BE49-F238E27FC236}">
                  <a16:creationId xmlns:a16="http://schemas.microsoft.com/office/drawing/2014/main" id="{3CF3CDB9-9778-4E4A-BBE8-0843FA2D3822}"/>
                </a:ext>
              </a:extLst>
            </p:cNvPr>
            <p:cNvSpPr txBox="1"/>
            <p:nvPr/>
          </p:nvSpPr>
          <p:spPr>
            <a:xfrm>
              <a:off x="37061" y="204366"/>
              <a:ext cx="1391600" cy="441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b="1" dirty="0">
                  <a:solidFill>
                    <a:srgbClr val="C00000"/>
                  </a:solidFill>
                </a:rPr>
                <a:t>Screenshot will look like this</a:t>
              </a:r>
            </a:p>
          </p:txBody>
        </p:sp>
        <p:pic>
          <p:nvPicPr>
            <p:cNvPr id="39" name="Graphic 39" descr="Line arrow Counter clockwise curve">
              <a:extLst>
                <a:ext uri="{FF2B5EF4-FFF2-40B4-BE49-F238E27FC236}">
                  <a16:creationId xmlns:a16="http://schemas.microsoft.com/office/drawing/2014/main" id="{23C08625-88F2-4C84-8825-4FA18B96C88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17685205" flipH="1" flipV="1">
              <a:off x="983472" y="482133"/>
              <a:ext cx="383485" cy="3170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023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1D2153F-F7B3-4EEB-AD39-9C74D659D3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4" t="12948" r="13447" b="8761"/>
          <a:stretch/>
        </p:blipFill>
        <p:spPr>
          <a:xfrm>
            <a:off x="0" y="366889"/>
            <a:ext cx="9941831" cy="612422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E4EDFAF-797E-4925-B8E2-34B5CE789D16}"/>
              </a:ext>
            </a:extLst>
          </p:cNvPr>
          <p:cNvGrpSpPr/>
          <p:nvPr/>
        </p:nvGrpSpPr>
        <p:grpSpPr>
          <a:xfrm>
            <a:off x="73286" y="3667475"/>
            <a:ext cx="1262434" cy="569737"/>
            <a:chOff x="37061" y="204366"/>
            <a:chExt cx="1391600" cy="628027"/>
          </a:xfrm>
        </p:grpSpPr>
        <p:sp>
          <p:nvSpPr>
            <p:cNvPr id="5" name="TextBox 38">
              <a:extLst>
                <a:ext uri="{FF2B5EF4-FFF2-40B4-BE49-F238E27FC236}">
                  <a16:creationId xmlns:a16="http://schemas.microsoft.com/office/drawing/2014/main" id="{D0105188-CE38-4E0B-92D3-EF68FBB54E2D}"/>
                </a:ext>
              </a:extLst>
            </p:cNvPr>
            <p:cNvSpPr txBox="1"/>
            <p:nvPr/>
          </p:nvSpPr>
          <p:spPr>
            <a:xfrm>
              <a:off x="37061" y="204366"/>
              <a:ext cx="1391600" cy="441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b="1" dirty="0">
                  <a:solidFill>
                    <a:srgbClr val="C00000"/>
                  </a:solidFill>
                </a:rPr>
                <a:t>Screenshot once it is cropped</a:t>
              </a:r>
            </a:p>
          </p:txBody>
        </p:sp>
        <p:pic>
          <p:nvPicPr>
            <p:cNvPr id="6" name="Graphic 39" descr="Line arrow Counter clockwise curve">
              <a:extLst>
                <a:ext uri="{FF2B5EF4-FFF2-40B4-BE49-F238E27FC236}">
                  <a16:creationId xmlns:a16="http://schemas.microsoft.com/office/drawing/2014/main" id="{4A0BBA67-AB73-4118-ABEC-3B4A11083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7685205" flipH="1" flipV="1">
              <a:off x="983472" y="482133"/>
              <a:ext cx="383485" cy="3170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37136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A6A40BB-89A9-4C60-926D-4247D21AD4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93" t="12863" r="13733" b="17991"/>
          <a:stretch/>
        </p:blipFill>
        <p:spPr>
          <a:xfrm>
            <a:off x="7433" y="721785"/>
            <a:ext cx="9898567" cy="541443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7417EF2-4BAD-4C5B-B3E5-B3B944C3B08A}"/>
              </a:ext>
            </a:extLst>
          </p:cNvPr>
          <p:cNvGrpSpPr/>
          <p:nvPr/>
        </p:nvGrpSpPr>
        <p:grpSpPr>
          <a:xfrm>
            <a:off x="1498205" y="721785"/>
            <a:ext cx="1276848" cy="522789"/>
            <a:chOff x="21172" y="204366"/>
            <a:chExt cx="1407489" cy="576275"/>
          </a:xfrm>
        </p:grpSpPr>
        <p:sp>
          <p:nvSpPr>
            <p:cNvPr id="5" name="TextBox 38">
              <a:extLst>
                <a:ext uri="{FF2B5EF4-FFF2-40B4-BE49-F238E27FC236}">
                  <a16:creationId xmlns:a16="http://schemas.microsoft.com/office/drawing/2014/main" id="{004A2ED0-6A0A-434A-AE63-BE6A58B1BA6B}"/>
                </a:ext>
              </a:extLst>
            </p:cNvPr>
            <p:cNvSpPr txBox="1"/>
            <p:nvPr/>
          </p:nvSpPr>
          <p:spPr>
            <a:xfrm>
              <a:off x="37061" y="204366"/>
              <a:ext cx="1391600" cy="441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b="1" dirty="0">
                  <a:solidFill>
                    <a:srgbClr val="C00000"/>
                  </a:solidFill>
                </a:rPr>
                <a:t>Repeat for the Cashflow</a:t>
              </a:r>
            </a:p>
          </p:txBody>
        </p:sp>
        <p:pic>
          <p:nvPicPr>
            <p:cNvPr id="6" name="Graphic 39" descr="Line arrow Counter clockwise curve">
              <a:extLst>
                <a:ext uri="{FF2B5EF4-FFF2-40B4-BE49-F238E27FC236}">
                  <a16:creationId xmlns:a16="http://schemas.microsoft.com/office/drawing/2014/main" id="{0EAB3BDB-2C05-455F-9FDC-F50984363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4903338">
              <a:off x="19329" y="472275"/>
              <a:ext cx="310209" cy="306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79322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BED7BB6-4BBB-40D7-9FD6-CDD256432B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66" t="12863" r="13675" b="16880"/>
          <a:stretch/>
        </p:blipFill>
        <p:spPr>
          <a:xfrm>
            <a:off x="7273" y="457200"/>
            <a:ext cx="9891454" cy="547896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A94FC8C-B262-48B0-8E8C-C13FE6D3E4BE}"/>
              </a:ext>
            </a:extLst>
          </p:cNvPr>
          <p:cNvGrpSpPr/>
          <p:nvPr/>
        </p:nvGrpSpPr>
        <p:grpSpPr>
          <a:xfrm>
            <a:off x="1498205" y="721785"/>
            <a:ext cx="1276848" cy="522789"/>
            <a:chOff x="21172" y="204366"/>
            <a:chExt cx="1407489" cy="576275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id="{1AE250F4-1B16-49A2-AFCA-005482A7D286}"/>
                </a:ext>
              </a:extLst>
            </p:cNvPr>
            <p:cNvSpPr txBox="1"/>
            <p:nvPr/>
          </p:nvSpPr>
          <p:spPr>
            <a:xfrm>
              <a:off x="37061" y="204366"/>
              <a:ext cx="1391600" cy="441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b="1" dirty="0">
                  <a:solidFill>
                    <a:srgbClr val="C00000"/>
                  </a:solidFill>
                </a:rPr>
                <a:t>Repeat for the Balance Sheet</a:t>
              </a:r>
            </a:p>
          </p:txBody>
        </p:sp>
        <p:pic>
          <p:nvPicPr>
            <p:cNvPr id="9" name="Graphic 39" descr="Line arrow Counter clockwise curve">
              <a:extLst>
                <a:ext uri="{FF2B5EF4-FFF2-40B4-BE49-F238E27FC236}">
                  <a16:creationId xmlns:a16="http://schemas.microsoft.com/office/drawing/2014/main" id="{0DE2C053-6D52-4F4A-8979-D8CC53FE2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4903338">
              <a:off x="19329" y="472275"/>
              <a:ext cx="310209" cy="306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30618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34D78C-69E4-44BF-A40F-8BD2C5A12C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8" t="12692" r="26609" b="9102"/>
          <a:stretch/>
        </p:blipFill>
        <p:spPr>
          <a:xfrm>
            <a:off x="253999" y="107386"/>
            <a:ext cx="9104489" cy="664322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C86A075-68E0-48E2-BE9E-C5D08A218F35}"/>
              </a:ext>
            </a:extLst>
          </p:cNvPr>
          <p:cNvGrpSpPr/>
          <p:nvPr/>
        </p:nvGrpSpPr>
        <p:grpSpPr>
          <a:xfrm>
            <a:off x="73286" y="3667475"/>
            <a:ext cx="1262434" cy="569737"/>
            <a:chOff x="37061" y="204366"/>
            <a:chExt cx="1391600" cy="628027"/>
          </a:xfrm>
        </p:grpSpPr>
        <p:sp>
          <p:nvSpPr>
            <p:cNvPr id="5" name="TextBox 38">
              <a:extLst>
                <a:ext uri="{FF2B5EF4-FFF2-40B4-BE49-F238E27FC236}">
                  <a16:creationId xmlns:a16="http://schemas.microsoft.com/office/drawing/2014/main" id="{265A38D0-E7D8-4EB4-A639-A338D511CA2C}"/>
                </a:ext>
              </a:extLst>
            </p:cNvPr>
            <p:cNvSpPr txBox="1"/>
            <p:nvPr/>
          </p:nvSpPr>
          <p:spPr>
            <a:xfrm>
              <a:off x="37061" y="204366"/>
              <a:ext cx="1391600" cy="441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b="1" dirty="0">
                  <a:solidFill>
                    <a:srgbClr val="C00000"/>
                  </a:solidFill>
                </a:rPr>
                <a:t>Repeat for the Cap (if needed)</a:t>
              </a:r>
            </a:p>
          </p:txBody>
        </p:sp>
        <p:pic>
          <p:nvPicPr>
            <p:cNvPr id="6" name="Graphic 39" descr="Line arrow Counter clockwise curve">
              <a:extLst>
                <a:ext uri="{FF2B5EF4-FFF2-40B4-BE49-F238E27FC236}">
                  <a16:creationId xmlns:a16="http://schemas.microsoft.com/office/drawing/2014/main" id="{6BC661EB-BF71-41B9-AEBC-2F1DE72419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7685205" flipH="1" flipV="1">
              <a:off x="983472" y="482133"/>
              <a:ext cx="383485" cy="3170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3062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AA74B6C-0846-441A-B388-3BA7A42215E9}"/>
              </a:ext>
            </a:extLst>
          </p:cNvPr>
          <p:cNvSpPr/>
          <p:nvPr/>
        </p:nvSpPr>
        <p:spPr>
          <a:xfrm>
            <a:off x="0" y="1"/>
            <a:ext cx="9906000" cy="6858000"/>
          </a:xfrm>
          <a:prstGeom prst="rect">
            <a:avLst/>
          </a:prstGeom>
          <a:solidFill>
            <a:srgbClr val="F7F7F7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98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32863A5-1FCA-475B-ACA1-35C2C5BF5D29}"/>
              </a:ext>
            </a:extLst>
          </p:cNvPr>
          <p:cNvGrpSpPr/>
          <p:nvPr/>
        </p:nvGrpSpPr>
        <p:grpSpPr>
          <a:xfrm>
            <a:off x="1629279" y="2702305"/>
            <a:ext cx="2439341" cy="1225677"/>
            <a:chOff x="290743" y="6611087"/>
            <a:chExt cx="1201881" cy="514012"/>
          </a:xfrm>
        </p:grpSpPr>
        <p:pic>
          <p:nvPicPr>
            <p:cNvPr id="12" name="Graphic 11" descr="Crown">
              <a:extLst>
                <a:ext uri="{FF2B5EF4-FFF2-40B4-BE49-F238E27FC236}">
                  <a16:creationId xmlns:a16="http://schemas.microsoft.com/office/drawing/2014/main" id="{7CD4C87F-FB80-433C-B8C9-DAE698013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27057" y="6611087"/>
              <a:ext cx="494853" cy="494853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44109E4-8DDA-4D95-A1D4-4D6281E84F3B}"/>
                </a:ext>
              </a:extLst>
            </p:cNvPr>
            <p:cNvSpPr txBox="1"/>
            <p:nvPr/>
          </p:nvSpPr>
          <p:spPr>
            <a:xfrm>
              <a:off x="290743" y="7039535"/>
              <a:ext cx="1201881" cy="85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6" dirty="0">
                  <a:solidFill>
                    <a:schemeClr val="tx2"/>
                  </a:solidFill>
                </a:rPr>
                <a:t>Your Logo Here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DFDFD255-15D5-4FB7-83EE-B18A9E3F5951}"/>
              </a:ext>
            </a:extLst>
          </p:cNvPr>
          <p:cNvSpPr txBox="1"/>
          <p:nvPr/>
        </p:nvSpPr>
        <p:spPr>
          <a:xfrm>
            <a:off x="3855138" y="2954045"/>
            <a:ext cx="4019547" cy="539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3" dirty="0">
                <a:solidFill>
                  <a:schemeClr val="tx2"/>
                </a:solidFill>
                <a:latin typeface="Gotham" pitchFamily="50" charset="0"/>
              </a:rPr>
              <a:t>Thank You!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8AA06C-F13C-40CE-8634-71B36FF57E3F}"/>
              </a:ext>
            </a:extLst>
          </p:cNvPr>
          <p:cNvSpPr txBox="1"/>
          <p:nvPr/>
        </p:nvSpPr>
        <p:spPr>
          <a:xfrm>
            <a:off x="3855138" y="3463483"/>
            <a:ext cx="4019547" cy="427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77" dirty="0">
                <a:solidFill>
                  <a:schemeClr val="tx2"/>
                </a:solidFill>
                <a:latin typeface="Gotham" pitchFamily="50" charset="0"/>
              </a:rPr>
              <a:t>Join the Adventure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65B6DB-74C9-4574-8ACE-9F11619C0FF5}"/>
              </a:ext>
            </a:extLst>
          </p:cNvPr>
          <p:cNvSpPr txBox="1"/>
          <p:nvPr/>
        </p:nvSpPr>
        <p:spPr>
          <a:xfrm>
            <a:off x="3903935" y="4171139"/>
            <a:ext cx="2747851" cy="678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70" dirty="0" err="1">
                <a:solidFill>
                  <a:schemeClr val="tx2"/>
                </a:solidFill>
                <a:latin typeface="Gotham" pitchFamily="50" charset="0"/>
              </a:rPr>
              <a:t>Mr</a:t>
            </a:r>
            <a:r>
              <a:rPr lang="en-US" sz="1270" dirty="0">
                <a:solidFill>
                  <a:schemeClr val="tx2"/>
                </a:solidFill>
                <a:latin typeface="Gotham" pitchFamily="50" charset="0"/>
              </a:rPr>
              <a:t> John Doe</a:t>
            </a:r>
          </a:p>
          <a:p>
            <a:r>
              <a:rPr lang="en-US" sz="1270" dirty="0">
                <a:solidFill>
                  <a:schemeClr val="tx2"/>
                </a:solidFill>
                <a:latin typeface="Gotham" pitchFamily="50" charset="0"/>
              </a:rPr>
              <a:t>+ 555 3456 3456</a:t>
            </a:r>
          </a:p>
          <a:p>
            <a:r>
              <a:rPr lang="en-US" sz="1270" dirty="0">
                <a:solidFill>
                  <a:schemeClr val="tx2"/>
                </a:solidFill>
                <a:latin typeface="Gotham" pitchFamily="50" charset="0"/>
              </a:rPr>
              <a:t>John@CoolCie.com</a:t>
            </a:r>
          </a:p>
        </p:txBody>
      </p:sp>
    </p:spTree>
    <p:extLst>
      <p:ext uri="{BB962C8B-B14F-4D97-AF65-F5344CB8AC3E}">
        <p14:creationId xmlns:p14="http://schemas.microsoft.com/office/powerpoint/2010/main" val="1543368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 descr="Businessperson pointing to digital tablet in meeting">
            <a:extLst>
              <a:ext uri="{FF2B5EF4-FFF2-40B4-BE49-F238E27FC236}">
                <a16:creationId xmlns:a16="http://schemas.microsoft.com/office/drawing/2014/main" id="{32E7FD08-A723-48EE-8B02-4DD81B94AE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80" r="63579" b="2956"/>
          <a:stretch/>
        </p:blipFill>
        <p:spPr>
          <a:xfrm>
            <a:off x="0" y="-1742"/>
            <a:ext cx="4952998" cy="6859743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6E675718-C52D-4ED0-B273-508FB2E0B278}"/>
              </a:ext>
            </a:extLst>
          </p:cNvPr>
          <p:cNvSpPr/>
          <p:nvPr/>
        </p:nvSpPr>
        <p:spPr>
          <a:xfrm>
            <a:off x="4953000" y="-1742"/>
            <a:ext cx="4952999" cy="6869120"/>
          </a:xfrm>
          <a:prstGeom prst="rect">
            <a:avLst/>
          </a:prstGeom>
          <a:solidFill>
            <a:srgbClr val="F7F7F7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98" dirty="0"/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00AEE3EC-2FCC-44EA-B0F7-14C248BFFE62}"/>
              </a:ext>
            </a:extLst>
          </p:cNvPr>
          <p:cNvSpPr txBox="1">
            <a:spLocks/>
          </p:cNvSpPr>
          <p:nvPr/>
        </p:nvSpPr>
        <p:spPr>
          <a:xfrm>
            <a:off x="5588132" y="2972074"/>
            <a:ext cx="3755736" cy="449814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rgbClr val="002060"/>
                </a:solidFill>
              </a:rPr>
              <a:t>Meet &lt;&lt;your brand&gt;&gt;</a:t>
            </a:r>
          </a:p>
        </p:txBody>
      </p:sp>
      <p:sp>
        <p:nvSpPr>
          <p:cNvPr id="50" name="Title 1">
            <a:extLst>
              <a:ext uri="{FF2B5EF4-FFF2-40B4-BE49-F238E27FC236}">
                <a16:creationId xmlns:a16="http://schemas.microsoft.com/office/drawing/2014/main" id="{6567228A-32A1-4040-BF60-6A2FC660167C}"/>
              </a:ext>
            </a:extLst>
          </p:cNvPr>
          <p:cNvSpPr txBox="1">
            <a:spLocks/>
          </p:cNvSpPr>
          <p:nvPr/>
        </p:nvSpPr>
        <p:spPr>
          <a:xfrm>
            <a:off x="5588132" y="3260277"/>
            <a:ext cx="3755736" cy="449814"/>
          </a:xfrm>
          <a:prstGeom prst="rect">
            <a:avLst/>
          </a:prstGeom>
        </p:spPr>
        <p:txBody>
          <a:bodyPr vert="horz" lIns="82953" tIns="41476" rIns="82953" bIns="41476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002060"/>
                </a:solidFill>
              </a:rPr>
              <a:t>&lt;&lt;your tagline&gt;&gt;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5312E0C6-B8ED-438D-A612-BD23C96AB17A}"/>
              </a:ext>
            </a:extLst>
          </p:cNvPr>
          <p:cNvCxnSpPr>
            <a:cxnSpLocks/>
          </p:cNvCxnSpPr>
          <p:nvPr/>
        </p:nvCxnSpPr>
        <p:spPr>
          <a:xfrm>
            <a:off x="5588132" y="3721775"/>
            <a:ext cx="3188165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822C004-E67B-4739-9085-F686BFE309E9}"/>
              </a:ext>
            </a:extLst>
          </p:cNvPr>
          <p:cNvGrpSpPr/>
          <p:nvPr/>
        </p:nvGrpSpPr>
        <p:grpSpPr>
          <a:xfrm>
            <a:off x="4207469" y="1096678"/>
            <a:ext cx="2713007" cy="753099"/>
            <a:chOff x="7879788" y="2235653"/>
            <a:chExt cx="2990587" cy="830152"/>
          </a:xfrm>
        </p:grpSpPr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7732ACA5-F91A-4DDA-8744-D36DBF460A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79788" y="2616637"/>
              <a:ext cx="949554" cy="449168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3086D6FA-E08A-4C10-AF37-7D7458FB91A1}"/>
                </a:ext>
              </a:extLst>
            </p:cNvPr>
            <p:cNvSpPr txBox="1"/>
            <p:nvPr/>
          </p:nvSpPr>
          <p:spPr>
            <a:xfrm>
              <a:off x="8590999" y="2235653"/>
              <a:ext cx="2279376" cy="736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70" dirty="0">
                  <a:solidFill>
                    <a:srgbClr val="C00000"/>
                  </a:solidFill>
                </a:rPr>
                <a:t>Make your product / service VISUAL</a:t>
              </a:r>
            </a:p>
            <a:p>
              <a:pPr algn="ctr"/>
              <a:r>
                <a:rPr lang="en-US" sz="1050" dirty="0">
                  <a:solidFill>
                    <a:srgbClr val="C00000"/>
                  </a:solidFill>
                </a:rPr>
                <a:t>(click right -&gt; change picture)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D5FFE9C-0019-47BA-89BF-E728CF0DAB67}"/>
              </a:ext>
            </a:extLst>
          </p:cNvPr>
          <p:cNvGrpSpPr/>
          <p:nvPr/>
        </p:nvGrpSpPr>
        <p:grpSpPr>
          <a:xfrm>
            <a:off x="719233" y="2825144"/>
            <a:ext cx="1258569" cy="1251146"/>
            <a:chOff x="2091240" y="4134971"/>
            <a:chExt cx="1310866" cy="1295796"/>
          </a:xfrm>
          <a:noFill/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B4F595E6-733F-42E3-8236-C82D055C9215}"/>
                </a:ext>
              </a:extLst>
            </p:cNvPr>
            <p:cNvSpPr/>
            <p:nvPr/>
          </p:nvSpPr>
          <p:spPr>
            <a:xfrm>
              <a:off x="2091240" y="4134971"/>
              <a:ext cx="1310866" cy="1295796"/>
            </a:xfrm>
            <a:prstGeom prst="ellips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98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9AC64B4-A931-4DE2-B62B-6603BE0AA1BD}"/>
                </a:ext>
              </a:extLst>
            </p:cNvPr>
            <p:cNvSpPr txBox="1"/>
            <p:nvPr/>
          </p:nvSpPr>
          <p:spPr>
            <a:xfrm>
              <a:off x="2294667" y="4471726"/>
              <a:ext cx="840441" cy="44307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80" dirty="0">
                  <a:solidFill>
                    <a:srgbClr val="002060"/>
                  </a:solidFill>
                </a:rPr>
                <a:t>1M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54F6D16-B062-44A6-9B3B-9A9B03CAD62B}"/>
                </a:ext>
              </a:extLst>
            </p:cNvPr>
            <p:cNvSpPr txBox="1"/>
            <p:nvPr/>
          </p:nvSpPr>
          <p:spPr>
            <a:xfrm>
              <a:off x="2222379" y="4804423"/>
              <a:ext cx="1054339" cy="32706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52" dirty="0" err="1">
                  <a:solidFill>
                    <a:srgbClr val="002060"/>
                  </a:solidFill>
                </a:rPr>
                <a:t>INVESTt</a:t>
              </a:r>
              <a:r>
                <a:rPr lang="en-US" sz="1452" dirty="0">
                  <a:solidFill>
                    <a:srgbClr val="002060"/>
                  </a:solidFill>
                </a:rPr>
                <a:t>.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D27B152-7233-4FD8-BFC1-5F65658B0A3D}"/>
              </a:ext>
            </a:extLst>
          </p:cNvPr>
          <p:cNvGrpSpPr/>
          <p:nvPr/>
        </p:nvGrpSpPr>
        <p:grpSpPr>
          <a:xfrm>
            <a:off x="736446" y="1610115"/>
            <a:ext cx="1189194" cy="1175523"/>
            <a:chOff x="2027600" y="4158324"/>
            <a:chExt cx="1310866" cy="1295796"/>
          </a:xfrm>
          <a:noFill/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9D444A07-3B11-4510-85AE-6F8755F7DE64}"/>
                </a:ext>
              </a:extLst>
            </p:cNvPr>
            <p:cNvSpPr/>
            <p:nvPr/>
          </p:nvSpPr>
          <p:spPr>
            <a:xfrm>
              <a:off x="2027600" y="4158324"/>
              <a:ext cx="1310866" cy="1295796"/>
            </a:xfrm>
            <a:prstGeom prst="ellips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98" dirty="0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706DD6A5-12F8-4E94-BF18-E5843D77D699}"/>
                </a:ext>
              </a:extLst>
            </p:cNvPr>
            <p:cNvSpPr txBox="1"/>
            <p:nvPr/>
          </p:nvSpPr>
          <p:spPr>
            <a:xfrm>
              <a:off x="2187981" y="4538316"/>
              <a:ext cx="961348" cy="47158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80" dirty="0">
                  <a:solidFill>
                    <a:srgbClr val="002060"/>
                  </a:solidFill>
                </a:rPr>
                <a:t>4M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9C05E37-AC67-4BB1-AF57-3645C4329134}"/>
                </a:ext>
              </a:extLst>
            </p:cNvPr>
            <p:cNvSpPr txBox="1"/>
            <p:nvPr/>
          </p:nvSpPr>
          <p:spPr>
            <a:xfrm>
              <a:off x="2187981" y="4831958"/>
              <a:ext cx="1028630" cy="35587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98" dirty="0">
                  <a:solidFill>
                    <a:srgbClr val="002060"/>
                  </a:solidFill>
                </a:rPr>
                <a:t>Market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49AB7DF-64D9-4357-9274-D49774EA2C4B}"/>
              </a:ext>
            </a:extLst>
          </p:cNvPr>
          <p:cNvGrpSpPr/>
          <p:nvPr/>
        </p:nvGrpSpPr>
        <p:grpSpPr>
          <a:xfrm>
            <a:off x="736445" y="4113709"/>
            <a:ext cx="1258569" cy="1216126"/>
            <a:chOff x="2027600" y="4158324"/>
            <a:chExt cx="1310866" cy="1295796"/>
          </a:xfrm>
          <a:noFill/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5139DD86-DE22-40C7-BED4-DD4399291A14}"/>
                </a:ext>
              </a:extLst>
            </p:cNvPr>
            <p:cNvSpPr/>
            <p:nvPr/>
          </p:nvSpPr>
          <p:spPr>
            <a:xfrm>
              <a:off x="2027600" y="4158324"/>
              <a:ext cx="1310866" cy="1295796"/>
            </a:xfrm>
            <a:prstGeom prst="ellips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98" dirty="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07B25928-E69E-4789-B5CA-35C055E69ACC}"/>
                </a:ext>
              </a:extLst>
            </p:cNvPr>
            <p:cNvSpPr txBox="1"/>
            <p:nvPr/>
          </p:nvSpPr>
          <p:spPr>
            <a:xfrm>
              <a:off x="2187981" y="4469268"/>
              <a:ext cx="961348" cy="47158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80" dirty="0">
                  <a:solidFill>
                    <a:srgbClr val="002060"/>
                  </a:solidFill>
                </a:rPr>
                <a:t>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7C330C8B-E276-4D0F-B8F4-DE6536561DD9}"/>
                </a:ext>
              </a:extLst>
            </p:cNvPr>
            <p:cNvSpPr txBox="1"/>
            <p:nvPr/>
          </p:nvSpPr>
          <p:spPr>
            <a:xfrm>
              <a:off x="2046737" y="4839027"/>
              <a:ext cx="1272593" cy="35587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98" dirty="0">
                  <a:solidFill>
                    <a:srgbClr val="002060"/>
                  </a:solidFill>
                </a:rPr>
                <a:t>Comp. Adv.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48B3A99-172E-41FD-A63B-ACDAE780ED8F}"/>
              </a:ext>
            </a:extLst>
          </p:cNvPr>
          <p:cNvGrpSpPr/>
          <p:nvPr/>
        </p:nvGrpSpPr>
        <p:grpSpPr>
          <a:xfrm>
            <a:off x="8996348" y="6226182"/>
            <a:ext cx="909651" cy="523532"/>
            <a:chOff x="290743" y="6611087"/>
            <a:chExt cx="1201881" cy="702051"/>
          </a:xfrm>
        </p:grpSpPr>
        <p:pic>
          <p:nvPicPr>
            <p:cNvPr id="27" name="Graphic 26" descr="Crown">
              <a:extLst>
                <a:ext uri="{FF2B5EF4-FFF2-40B4-BE49-F238E27FC236}">
                  <a16:creationId xmlns:a16="http://schemas.microsoft.com/office/drawing/2014/main" id="{AD44B6B7-E25D-48A1-A496-BEBD91C87F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27057" y="6611087"/>
              <a:ext cx="494853" cy="494853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583CC51-FEB7-4943-B1D2-7941698F157A}"/>
                </a:ext>
              </a:extLst>
            </p:cNvPr>
            <p:cNvSpPr txBox="1"/>
            <p:nvPr/>
          </p:nvSpPr>
          <p:spPr>
            <a:xfrm>
              <a:off x="290743" y="7039536"/>
              <a:ext cx="1201881" cy="273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6" dirty="0">
                  <a:solidFill>
                    <a:schemeClr val="tx2"/>
                  </a:solidFill>
                </a:rPr>
                <a:t>Your Logo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4671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>
            <a:extLst>
              <a:ext uri="{FF2B5EF4-FFF2-40B4-BE49-F238E27FC236}">
                <a16:creationId xmlns:a16="http://schemas.microsoft.com/office/drawing/2014/main" id="{DD682C6C-42ED-4B16-A094-327DC0F2A22A}"/>
              </a:ext>
            </a:extLst>
          </p:cNvPr>
          <p:cNvSpPr/>
          <p:nvPr/>
        </p:nvSpPr>
        <p:spPr>
          <a:xfrm>
            <a:off x="4952994" y="-5473"/>
            <a:ext cx="4953003" cy="6858000"/>
          </a:xfrm>
          <a:prstGeom prst="rect">
            <a:avLst/>
          </a:prstGeom>
          <a:solidFill>
            <a:srgbClr val="F7F7F7">
              <a:alpha val="9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98" dirty="0"/>
          </a:p>
        </p:txBody>
      </p:sp>
      <p:pic>
        <p:nvPicPr>
          <p:cNvPr id="46" name="Picture 45" descr="CPU with binary numbers and blueprint">
            <a:extLst>
              <a:ext uri="{FF2B5EF4-FFF2-40B4-BE49-F238E27FC236}">
                <a16:creationId xmlns:a16="http://schemas.microsoft.com/office/drawing/2014/main" id="{8D9FB299-0D7C-4DDF-93B4-D6FB0FD128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4" t="15110" r="20900" b="56579"/>
          <a:stretch/>
        </p:blipFill>
        <p:spPr>
          <a:xfrm>
            <a:off x="3" y="1604519"/>
            <a:ext cx="4953005" cy="144217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2" name="Picture 51" descr="Filling out forms on a table">
            <a:extLst>
              <a:ext uri="{FF2B5EF4-FFF2-40B4-BE49-F238E27FC236}">
                <a16:creationId xmlns:a16="http://schemas.microsoft.com/office/drawing/2014/main" id="{CEDECFC2-72AF-4DD4-B2E0-AB85255390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7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728" t="51767" r="7090" b="22966"/>
          <a:stretch/>
        </p:blipFill>
        <p:spPr>
          <a:xfrm>
            <a:off x="3" y="2526"/>
            <a:ext cx="4953008" cy="160199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3" name="Picture 52" descr="Person working with laptop and notepad">
            <a:extLst>
              <a:ext uri="{FF2B5EF4-FFF2-40B4-BE49-F238E27FC236}">
                <a16:creationId xmlns:a16="http://schemas.microsoft.com/office/drawing/2014/main" id="{3B918AEA-E676-4E64-B98B-8F9E8873134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35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152" t="5476" r="3507" b="15468"/>
          <a:stretch/>
        </p:blipFill>
        <p:spPr>
          <a:xfrm>
            <a:off x="0" y="3046689"/>
            <a:ext cx="4953011" cy="3819311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51472D2D-0FAF-41BE-9F34-DB695DB8FDA6}"/>
              </a:ext>
            </a:extLst>
          </p:cNvPr>
          <p:cNvGrpSpPr/>
          <p:nvPr/>
        </p:nvGrpSpPr>
        <p:grpSpPr>
          <a:xfrm>
            <a:off x="608513" y="2360348"/>
            <a:ext cx="1258569" cy="1251146"/>
            <a:chOff x="2091240" y="4134971"/>
            <a:chExt cx="1310866" cy="1295796"/>
          </a:xfrm>
          <a:noFill/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479E34F-A882-4779-B6D7-F8CD9E9D9D97}"/>
                </a:ext>
              </a:extLst>
            </p:cNvPr>
            <p:cNvSpPr/>
            <p:nvPr/>
          </p:nvSpPr>
          <p:spPr>
            <a:xfrm>
              <a:off x="2091240" y="4134971"/>
              <a:ext cx="1310866" cy="1295796"/>
            </a:xfrm>
            <a:prstGeom prst="ellips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98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151A3A4-ABA2-41F5-8970-E57EC29851E8}"/>
                </a:ext>
              </a:extLst>
            </p:cNvPr>
            <p:cNvSpPr txBox="1"/>
            <p:nvPr/>
          </p:nvSpPr>
          <p:spPr>
            <a:xfrm>
              <a:off x="2294667" y="4414645"/>
              <a:ext cx="840441" cy="44307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80" dirty="0">
                  <a:solidFill>
                    <a:srgbClr val="002060"/>
                  </a:solidFill>
                </a:rPr>
                <a:t>1M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4359673B-764F-4254-8A4C-5C1BDA28A82B}"/>
                </a:ext>
              </a:extLst>
            </p:cNvPr>
            <p:cNvSpPr txBox="1"/>
            <p:nvPr/>
          </p:nvSpPr>
          <p:spPr>
            <a:xfrm>
              <a:off x="2222379" y="4804423"/>
              <a:ext cx="1054339" cy="32706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52" dirty="0" err="1">
                  <a:solidFill>
                    <a:srgbClr val="002060"/>
                  </a:solidFill>
                </a:rPr>
                <a:t>INVESTt</a:t>
              </a:r>
              <a:r>
                <a:rPr lang="en-US" sz="1452" dirty="0">
                  <a:solidFill>
                    <a:srgbClr val="002060"/>
                  </a:solidFill>
                </a:rPr>
                <a:t>.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5E49C3E-1526-4F28-B12A-751E7954559A}"/>
              </a:ext>
            </a:extLst>
          </p:cNvPr>
          <p:cNvGrpSpPr/>
          <p:nvPr/>
        </p:nvGrpSpPr>
        <p:grpSpPr>
          <a:xfrm>
            <a:off x="625726" y="1145318"/>
            <a:ext cx="1189194" cy="1175523"/>
            <a:chOff x="2027600" y="4158324"/>
            <a:chExt cx="1310866" cy="1295796"/>
          </a:xfrm>
          <a:noFill/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05AE371B-F7FB-4530-8391-FD207FADADA0}"/>
                </a:ext>
              </a:extLst>
            </p:cNvPr>
            <p:cNvSpPr/>
            <p:nvPr/>
          </p:nvSpPr>
          <p:spPr>
            <a:xfrm>
              <a:off x="2027600" y="4158324"/>
              <a:ext cx="1310866" cy="1295796"/>
            </a:xfrm>
            <a:prstGeom prst="ellips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98" dirty="0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3D4A52B-E283-46A7-BFC0-AE6324506F9C}"/>
                </a:ext>
              </a:extLst>
            </p:cNvPr>
            <p:cNvSpPr txBox="1"/>
            <p:nvPr/>
          </p:nvSpPr>
          <p:spPr>
            <a:xfrm>
              <a:off x="2187981" y="4414690"/>
              <a:ext cx="961348" cy="47158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80" dirty="0">
                  <a:solidFill>
                    <a:srgbClr val="002060"/>
                  </a:solidFill>
                </a:rPr>
                <a:t>4M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DD94E2D-F82E-4A8A-8272-C9E9760A8B5E}"/>
                </a:ext>
              </a:extLst>
            </p:cNvPr>
            <p:cNvSpPr txBox="1"/>
            <p:nvPr/>
          </p:nvSpPr>
          <p:spPr>
            <a:xfrm>
              <a:off x="2187981" y="4831958"/>
              <a:ext cx="1028630" cy="35587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98" dirty="0">
                  <a:solidFill>
                    <a:srgbClr val="002060"/>
                  </a:solidFill>
                </a:rPr>
                <a:t>Market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A52F706B-24DE-4C55-8B60-FDA547F104D8}"/>
              </a:ext>
            </a:extLst>
          </p:cNvPr>
          <p:cNvGrpSpPr/>
          <p:nvPr/>
        </p:nvGrpSpPr>
        <p:grpSpPr>
          <a:xfrm>
            <a:off x="625726" y="3648913"/>
            <a:ext cx="1189194" cy="1175523"/>
            <a:chOff x="2027600" y="4158324"/>
            <a:chExt cx="1310866" cy="1295796"/>
          </a:xfrm>
          <a:noFill/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C9C4A6D4-7A9B-4090-BB71-984C7ECC45B0}"/>
                </a:ext>
              </a:extLst>
            </p:cNvPr>
            <p:cNvSpPr/>
            <p:nvPr/>
          </p:nvSpPr>
          <p:spPr>
            <a:xfrm>
              <a:off x="2027600" y="4158324"/>
              <a:ext cx="1310866" cy="1295796"/>
            </a:xfrm>
            <a:prstGeom prst="ellipse">
              <a:avLst/>
            </a:prstGeom>
            <a:grp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98" dirty="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49872874-E98F-4B62-93D0-669C735837E8}"/>
                </a:ext>
              </a:extLst>
            </p:cNvPr>
            <p:cNvSpPr txBox="1"/>
            <p:nvPr/>
          </p:nvSpPr>
          <p:spPr>
            <a:xfrm>
              <a:off x="2187981" y="4441911"/>
              <a:ext cx="961348" cy="47158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80" dirty="0">
                  <a:solidFill>
                    <a:srgbClr val="002060"/>
                  </a:solidFill>
                </a:rPr>
                <a:t>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A534B6E-2C54-4568-986B-F3971238161A}"/>
                </a:ext>
              </a:extLst>
            </p:cNvPr>
            <p:cNvSpPr txBox="1"/>
            <p:nvPr/>
          </p:nvSpPr>
          <p:spPr>
            <a:xfrm>
              <a:off x="2046737" y="4839027"/>
              <a:ext cx="1272593" cy="35587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98" dirty="0">
                  <a:solidFill>
                    <a:srgbClr val="002060"/>
                  </a:solidFill>
                </a:rPr>
                <a:t>Comp. Adv.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6140C0A6-25E6-48CD-A9BA-3AA90B1C8F00}"/>
              </a:ext>
            </a:extLst>
          </p:cNvPr>
          <p:cNvSpPr txBox="1"/>
          <p:nvPr/>
        </p:nvSpPr>
        <p:spPr>
          <a:xfrm>
            <a:off x="5456804" y="2115012"/>
            <a:ext cx="3387697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Paste Block 1A here. </a:t>
            </a:r>
            <a:r>
              <a:rPr lang="en-US" sz="816" dirty="0">
                <a:solidFill>
                  <a:schemeClr val="tx2"/>
                </a:solidFill>
              </a:rPr>
              <a:t>We live difficult times.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vestibulum, </a:t>
            </a:r>
            <a:r>
              <a:rPr lang="en-US" sz="816" dirty="0" err="1">
                <a:solidFill>
                  <a:schemeClr val="accent6"/>
                </a:solidFill>
              </a:rPr>
              <a:t>metus</a:t>
            </a:r>
            <a:r>
              <a:rPr lang="en-US" sz="816" dirty="0">
                <a:solidFill>
                  <a:schemeClr val="accent6"/>
                </a:solidFill>
              </a:rPr>
              <a:t> a convallis </a:t>
            </a:r>
            <a:r>
              <a:rPr lang="en-US" sz="816" dirty="0" err="1">
                <a:solidFill>
                  <a:schemeClr val="accent6"/>
                </a:solidFill>
              </a:rPr>
              <a:t>elementum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dui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non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ex ligula id </a:t>
            </a:r>
            <a:r>
              <a:rPr lang="en-US" sz="816" dirty="0" err="1">
                <a:solidFill>
                  <a:schemeClr val="accent6"/>
                </a:solidFill>
              </a:rPr>
              <a:t>odio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Suspendisse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potenti</a:t>
            </a:r>
            <a:r>
              <a:rPr lang="en-US" sz="816" dirty="0">
                <a:solidFill>
                  <a:schemeClr val="accent6"/>
                </a:solidFill>
              </a:rPr>
              <a:t>. Duis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nec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accumsan</a:t>
            </a:r>
            <a:r>
              <a:rPr lang="en-US" sz="816" dirty="0">
                <a:solidFill>
                  <a:schemeClr val="accent6"/>
                </a:solidFill>
              </a:rPr>
              <a:t>. Integer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. Nam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 gravida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suscipit</a:t>
            </a:r>
            <a:r>
              <a:rPr lang="en-US" sz="816" dirty="0">
                <a:solidFill>
                  <a:schemeClr val="accent6"/>
                </a:solidFill>
              </a:rPr>
              <a:t> dolor. Aenean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mi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maximus. </a:t>
            </a:r>
            <a:r>
              <a:rPr lang="en-US" sz="816" dirty="0" err="1">
                <a:solidFill>
                  <a:schemeClr val="accent6"/>
                </a:solidFill>
              </a:rPr>
              <a:t>Praesent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  <a:endParaRPr lang="en-US" sz="816" dirty="0">
              <a:solidFill>
                <a:schemeClr val="accent6"/>
              </a:solidFill>
              <a:highlight>
                <a:srgbClr val="FFFF00"/>
              </a:highlight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C80897-D8FB-42A9-B3B4-79938FDC9340}"/>
              </a:ext>
            </a:extLst>
          </p:cNvPr>
          <p:cNvSpPr txBox="1"/>
          <p:nvPr/>
        </p:nvSpPr>
        <p:spPr>
          <a:xfrm>
            <a:off x="5456804" y="2973490"/>
            <a:ext cx="3387697" cy="943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Paste Block 1B here. </a:t>
            </a:r>
            <a:r>
              <a:rPr lang="en-US" sz="816" dirty="0">
                <a:solidFill>
                  <a:schemeClr val="tx2"/>
                </a:solidFill>
              </a:rPr>
              <a:t>Yet, the [Business Name] team has a strong vision: […] </a:t>
            </a:r>
            <a:r>
              <a:rPr lang="en-US" sz="816" dirty="0">
                <a:solidFill>
                  <a:schemeClr val="accent6"/>
                </a:solidFill>
              </a:rPr>
              <a:t>Nunc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dolor libero. In </a:t>
            </a:r>
            <a:r>
              <a:rPr lang="en-US" sz="816" dirty="0" err="1">
                <a:solidFill>
                  <a:schemeClr val="accent6"/>
                </a:solidFill>
              </a:rPr>
              <a:t>mollis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molestie</a:t>
            </a:r>
            <a:r>
              <a:rPr lang="en-US" sz="816" dirty="0">
                <a:solidFill>
                  <a:schemeClr val="accent6"/>
                </a:solidFill>
              </a:rPr>
              <a:t>. Nunc </a:t>
            </a:r>
            <a:r>
              <a:rPr lang="en-US" sz="816" dirty="0" err="1">
                <a:solidFill>
                  <a:schemeClr val="accent6"/>
                </a:solidFill>
              </a:rPr>
              <a:t>ut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tristique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, at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mauris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sagittis</a:t>
            </a:r>
            <a:r>
              <a:rPr lang="en-US" sz="816" dirty="0">
                <a:solidFill>
                  <a:schemeClr val="accent6"/>
                </a:solidFill>
              </a:rPr>
              <a:t> libero.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in nisi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blandit</a:t>
            </a:r>
            <a:r>
              <a:rPr lang="en-US" sz="816" dirty="0">
                <a:solidFill>
                  <a:schemeClr val="accent6"/>
                </a:solidFill>
              </a:rPr>
              <a:t> nisi in,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tellus</a:t>
            </a:r>
            <a:r>
              <a:rPr lang="en-US" sz="816" dirty="0">
                <a:solidFill>
                  <a:schemeClr val="accent6"/>
                </a:solidFill>
              </a:rPr>
              <a:t>. Vestibulum et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pharetra. </a:t>
            </a:r>
            <a:r>
              <a:rPr lang="en-US" sz="816" dirty="0" err="1">
                <a:solidFill>
                  <a:schemeClr val="accent6"/>
                </a:solidFill>
              </a:rPr>
              <a:t>Fusce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at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porttitor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leo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dignissim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</a:p>
          <a:p>
            <a:endParaRPr lang="en-US" sz="1452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0DCB1C-EE75-4FAB-9BA7-FF367F837B0B}"/>
              </a:ext>
            </a:extLst>
          </p:cNvPr>
          <p:cNvSpPr txBox="1"/>
          <p:nvPr/>
        </p:nvSpPr>
        <p:spPr>
          <a:xfrm>
            <a:off x="5456803" y="3845367"/>
            <a:ext cx="3387697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Paste Block 1C here. </a:t>
            </a:r>
            <a:r>
              <a:rPr lang="en-US" sz="816" dirty="0">
                <a:solidFill>
                  <a:schemeClr val="tx2"/>
                </a:solidFill>
              </a:rPr>
              <a:t>To help [Client] move forward, we have designed a solution which provides enormous value […]. </a:t>
            </a:r>
            <a:r>
              <a:rPr lang="en-US" sz="816" dirty="0">
                <a:solidFill>
                  <a:schemeClr val="accent6"/>
                </a:solidFill>
              </a:rPr>
              <a:t>Sed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ligula, sed tempus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a. Aenean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et </a:t>
            </a:r>
            <a:r>
              <a:rPr lang="en-US" sz="816" dirty="0" err="1">
                <a:solidFill>
                  <a:schemeClr val="accent6"/>
                </a:solidFill>
              </a:rPr>
              <a:t>ultrices</a:t>
            </a:r>
            <a:r>
              <a:rPr lang="en-US" sz="816" dirty="0">
                <a:solidFill>
                  <a:schemeClr val="accent6"/>
                </a:solidFill>
              </a:rPr>
              <a:t>. Maecenas </a:t>
            </a:r>
            <a:r>
              <a:rPr lang="en-US" sz="816" dirty="0" err="1">
                <a:solidFill>
                  <a:schemeClr val="accent6"/>
                </a:solidFill>
              </a:rPr>
              <a:t>finibus</a:t>
            </a:r>
            <a:r>
              <a:rPr lang="en-US" sz="816" dirty="0">
                <a:solidFill>
                  <a:schemeClr val="accent6"/>
                </a:solidFill>
              </a:rPr>
              <a:t> ante non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vehicula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Etiam</a:t>
            </a:r>
            <a:r>
              <a:rPr lang="en-US" sz="816" dirty="0">
                <a:solidFill>
                  <a:schemeClr val="accent6"/>
                </a:solidFill>
              </a:rPr>
              <a:t> ac cursus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, in </a:t>
            </a:r>
            <a:r>
              <a:rPr lang="en-US" sz="816" dirty="0" err="1">
                <a:solidFill>
                  <a:schemeClr val="accent6"/>
                </a:solidFill>
              </a:rPr>
              <a:t>sollicitudin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enim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consequat</a:t>
            </a:r>
            <a:r>
              <a:rPr lang="en-US" sz="816" dirty="0">
                <a:solidFill>
                  <a:schemeClr val="accent6"/>
                </a:solidFill>
              </a:rPr>
              <a:t> lorem </a:t>
            </a:r>
            <a:r>
              <a:rPr lang="en-US" sz="816" dirty="0" err="1">
                <a:solidFill>
                  <a:schemeClr val="accent6"/>
                </a:solidFill>
              </a:rPr>
              <a:t>quis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ultrices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convallis,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tempus porta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est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urna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rhoncus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justo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53BEAC-2C6E-4089-ACF6-91C8A6FE2396}"/>
              </a:ext>
            </a:extLst>
          </p:cNvPr>
          <p:cNvSpPr txBox="1"/>
          <p:nvPr/>
        </p:nvSpPr>
        <p:spPr>
          <a:xfrm>
            <a:off x="5466245" y="4775943"/>
            <a:ext cx="3387697" cy="109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Paste Block 1A here. </a:t>
            </a:r>
            <a:r>
              <a:rPr lang="en-US" sz="816" dirty="0">
                <a:solidFill>
                  <a:schemeClr val="tx2"/>
                </a:solidFill>
              </a:rPr>
              <a:t>We believe in this opportunity so much that we plan on being the #2 on our market segment by [Year 3-5], but we are looking for like-minded partners to get there […] </a:t>
            </a:r>
            <a:r>
              <a:rPr lang="en-US" sz="816" dirty="0">
                <a:solidFill>
                  <a:schemeClr val="accent6"/>
                </a:solidFill>
              </a:rPr>
              <a:t>Nunc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dolor libero. In </a:t>
            </a:r>
            <a:r>
              <a:rPr lang="en-US" sz="816" dirty="0" err="1">
                <a:solidFill>
                  <a:schemeClr val="accent6"/>
                </a:solidFill>
              </a:rPr>
              <a:t>mollis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molestie</a:t>
            </a:r>
            <a:r>
              <a:rPr lang="en-US" sz="816" dirty="0">
                <a:solidFill>
                  <a:schemeClr val="accent6"/>
                </a:solidFill>
              </a:rPr>
              <a:t>. Nunc </a:t>
            </a:r>
            <a:r>
              <a:rPr lang="en-US" sz="816" dirty="0" err="1">
                <a:solidFill>
                  <a:schemeClr val="accent6"/>
                </a:solidFill>
              </a:rPr>
              <a:t>ut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tristique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, at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mauris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sagittis</a:t>
            </a:r>
            <a:r>
              <a:rPr lang="en-US" sz="816" dirty="0">
                <a:solidFill>
                  <a:schemeClr val="accent6"/>
                </a:solidFill>
              </a:rPr>
              <a:t> libero.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in nisi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blandit</a:t>
            </a:r>
            <a:r>
              <a:rPr lang="en-US" sz="816" dirty="0">
                <a:solidFill>
                  <a:schemeClr val="accent6"/>
                </a:solidFill>
              </a:rPr>
              <a:t> nisi in,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tellus</a:t>
            </a:r>
            <a:r>
              <a:rPr lang="en-US" sz="816" dirty="0">
                <a:solidFill>
                  <a:schemeClr val="accent6"/>
                </a:solidFill>
              </a:rPr>
              <a:t>. Vestibulum et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pharetra,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quis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Fusce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at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porttitor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leo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dignissim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00AEE3EC-2FCC-44EA-B0F7-14C248BFFE62}"/>
              </a:ext>
            </a:extLst>
          </p:cNvPr>
          <p:cNvSpPr txBox="1">
            <a:spLocks/>
          </p:cNvSpPr>
          <p:nvPr/>
        </p:nvSpPr>
        <p:spPr>
          <a:xfrm>
            <a:off x="5466245" y="1072271"/>
            <a:ext cx="3755736" cy="449814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77" dirty="0">
                <a:solidFill>
                  <a:srgbClr val="002060"/>
                </a:solidFill>
              </a:rPr>
              <a:t>In short?</a:t>
            </a:r>
          </a:p>
        </p:txBody>
      </p:sp>
      <p:sp>
        <p:nvSpPr>
          <p:cNvPr id="50" name="Title 1">
            <a:extLst>
              <a:ext uri="{FF2B5EF4-FFF2-40B4-BE49-F238E27FC236}">
                <a16:creationId xmlns:a16="http://schemas.microsoft.com/office/drawing/2014/main" id="{6567228A-32A1-4040-BF60-6A2FC660167C}"/>
              </a:ext>
            </a:extLst>
          </p:cNvPr>
          <p:cNvSpPr txBox="1">
            <a:spLocks/>
          </p:cNvSpPr>
          <p:nvPr/>
        </p:nvSpPr>
        <p:spPr>
          <a:xfrm>
            <a:off x="5466245" y="1360474"/>
            <a:ext cx="3755736" cy="449814"/>
          </a:xfrm>
          <a:prstGeom prst="rect">
            <a:avLst/>
          </a:prstGeom>
        </p:spPr>
        <p:txBody>
          <a:bodyPr vert="horz" lIns="82953" tIns="41476" rIns="82953" bIns="41476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33" dirty="0">
                <a:solidFill>
                  <a:srgbClr val="002060"/>
                </a:solidFill>
              </a:rPr>
              <a:t>We are changing &lt;&lt;your value creation&gt;&gt;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5312E0C6-B8ED-438D-A612-BD23C96AB17A}"/>
              </a:ext>
            </a:extLst>
          </p:cNvPr>
          <p:cNvCxnSpPr>
            <a:cxnSpLocks/>
          </p:cNvCxnSpPr>
          <p:nvPr/>
        </p:nvCxnSpPr>
        <p:spPr>
          <a:xfrm>
            <a:off x="5466245" y="1821972"/>
            <a:ext cx="3188165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73">
            <a:extLst>
              <a:ext uri="{FF2B5EF4-FFF2-40B4-BE49-F238E27FC236}">
                <a16:creationId xmlns:a16="http://schemas.microsoft.com/office/drawing/2014/main" id="{C1ED347A-906E-4E54-9F7D-3B0FB97CBBF1}"/>
              </a:ext>
            </a:extLst>
          </p:cNvPr>
          <p:cNvGrpSpPr/>
          <p:nvPr/>
        </p:nvGrpSpPr>
        <p:grpSpPr>
          <a:xfrm>
            <a:off x="4732986" y="125346"/>
            <a:ext cx="1521250" cy="856417"/>
            <a:chOff x="8372629" y="704532"/>
            <a:chExt cx="1676896" cy="944041"/>
          </a:xfrm>
        </p:grpSpPr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136C9E7C-7788-4717-A46A-7627501BDC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72629" y="1159848"/>
              <a:ext cx="399245" cy="488725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287EF087-033D-479F-ABAA-95392706DCB9}"/>
                </a:ext>
              </a:extLst>
            </p:cNvPr>
            <p:cNvSpPr txBox="1"/>
            <p:nvPr/>
          </p:nvSpPr>
          <p:spPr>
            <a:xfrm>
              <a:off x="8521068" y="704532"/>
              <a:ext cx="1528457" cy="532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70" dirty="0">
                  <a:solidFill>
                    <a:srgbClr val="C00000"/>
                  </a:solidFill>
                </a:rPr>
                <a:t>Pictures showing the change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FF6B3A19-331C-4E82-892B-BF161167B0C1}"/>
              </a:ext>
            </a:extLst>
          </p:cNvPr>
          <p:cNvGrpSpPr/>
          <p:nvPr/>
        </p:nvGrpSpPr>
        <p:grpSpPr>
          <a:xfrm>
            <a:off x="7489640" y="661405"/>
            <a:ext cx="2135782" cy="602412"/>
            <a:chOff x="1295621" y="2298613"/>
            <a:chExt cx="2354304" cy="664047"/>
          </a:xfrm>
        </p:grpSpPr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F4AA89D7-18BF-4102-A207-E70BA10979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5621" y="2621634"/>
              <a:ext cx="537387" cy="341026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317BE3A1-B896-4A0C-ABFE-A3795BBB1000}"/>
                </a:ext>
              </a:extLst>
            </p:cNvPr>
            <p:cNvSpPr txBox="1"/>
            <p:nvPr/>
          </p:nvSpPr>
          <p:spPr>
            <a:xfrm>
              <a:off x="1721031" y="2298613"/>
              <a:ext cx="1928894" cy="503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70" dirty="0">
                  <a:solidFill>
                    <a:srgbClr val="C00000"/>
                  </a:solidFill>
                </a:rPr>
                <a:t>1. The Exec Summary</a:t>
              </a:r>
            </a:p>
            <a:p>
              <a:pPr algn="ctr"/>
              <a:r>
                <a:rPr lang="en-US" sz="1050" dirty="0">
                  <a:solidFill>
                    <a:srgbClr val="C00000"/>
                  </a:solidFill>
                </a:rPr>
                <a:t>(to be written last)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B8ADED9-9EDF-48D8-A755-2296E6F5B2B4}"/>
              </a:ext>
            </a:extLst>
          </p:cNvPr>
          <p:cNvGrpSpPr/>
          <p:nvPr/>
        </p:nvGrpSpPr>
        <p:grpSpPr>
          <a:xfrm>
            <a:off x="8996348" y="6226182"/>
            <a:ext cx="909651" cy="523532"/>
            <a:chOff x="290743" y="6611087"/>
            <a:chExt cx="1201881" cy="702051"/>
          </a:xfrm>
        </p:grpSpPr>
        <p:pic>
          <p:nvPicPr>
            <p:cNvPr id="33" name="Graphic 32" descr="Crown">
              <a:extLst>
                <a:ext uri="{FF2B5EF4-FFF2-40B4-BE49-F238E27FC236}">
                  <a16:creationId xmlns:a16="http://schemas.microsoft.com/office/drawing/2014/main" id="{3A1584D0-6218-41E1-8615-A6B026CD1D0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27057" y="6611087"/>
              <a:ext cx="494853" cy="494853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E5BF9FE-82E0-46B2-A044-AA97DB96FEBC}"/>
                </a:ext>
              </a:extLst>
            </p:cNvPr>
            <p:cNvSpPr txBox="1"/>
            <p:nvPr/>
          </p:nvSpPr>
          <p:spPr>
            <a:xfrm>
              <a:off x="290743" y="7039536"/>
              <a:ext cx="1201881" cy="273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6" dirty="0">
                  <a:solidFill>
                    <a:schemeClr val="tx2"/>
                  </a:solidFill>
                </a:rPr>
                <a:t>Your Logo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8875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55" descr="Notebook">
            <a:extLst>
              <a:ext uri="{FF2B5EF4-FFF2-40B4-BE49-F238E27FC236}">
                <a16:creationId xmlns:a16="http://schemas.microsoft.com/office/drawing/2014/main" id="{EFC46B70-1491-4A4F-BB79-E4F30FD14A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18" r="35930" b="3245"/>
          <a:stretch/>
        </p:blipFill>
        <p:spPr>
          <a:xfrm>
            <a:off x="4952996" y="1"/>
            <a:ext cx="4953004" cy="6855473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BD3C1F3-AAD0-4DAE-AAD0-81F9C2E1C5DA}"/>
              </a:ext>
            </a:extLst>
          </p:cNvPr>
          <p:cNvSpPr/>
          <p:nvPr/>
        </p:nvSpPr>
        <p:spPr>
          <a:xfrm>
            <a:off x="0" y="1"/>
            <a:ext cx="4952999" cy="6858000"/>
          </a:xfrm>
          <a:prstGeom prst="rect">
            <a:avLst/>
          </a:prstGeom>
          <a:solidFill>
            <a:srgbClr val="F7F7F7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98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0B32F2-8651-4FB5-AF56-28D203B96060}"/>
              </a:ext>
            </a:extLst>
          </p:cNvPr>
          <p:cNvSpPr txBox="1"/>
          <p:nvPr/>
        </p:nvSpPr>
        <p:spPr>
          <a:xfrm>
            <a:off x="799921" y="1648589"/>
            <a:ext cx="3444924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Paste Block 2A here. </a:t>
            </a:r>
            <a:r>
              <a:rPr lang="en-US" sz="816" dirty="0">
                <a:solidFill>
                  <a:schemeClr val="tx2"/>
                </a:solidFill>
              </a:rPr>
              <a:t>We are bothered.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vestibulum, </a:t>
            </a:r>
            <a:r>
              <a:rPr lang="en-US" sz="816" dirty="0" err="1">
                <a:solidFill>
                  <a:schemeClr val="accent6"/>
                </a:solidFill>
              </a:rPr>
              <a:t>metus</a:t>
            </a:r>
            <a:r>
              <a:rPr lang="en-US" sz="816" dirty="0">
                <a:solidFill>
                  <a:schemeClr val="accent6"/>
                </a:solidFill>
              </a:rPr>
              <a:t> a convallis </a:t>
            </a:r>
            <a:r>
              <a:rPr lang="en-US" sz="816" dirty="0" err="1">
                <a:solidFill>
                  <a:schemeClr val="accent6"/>
                </a:solidFill>
              </a:rPr>
              <a:t>elementum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dui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non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ex ligula id </a:t>
            </a:r>
            <a:r>
              <a:rPr lang="en-US" sz="816" dirty="0" err="1">
                <a:solidFill>
                  <a:schemeClr val="accent6"/>
                </a:solidFill>
              </a:rPr>
              <a:t>odio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Suspendisse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potenti</a:t>
            </a:r>
            <a:r>
              <a:rPr lang="en-US" sz="816" dirty="0">
                <a:solidFill>
                  <a:schemeClr val="accent6"/>
                </a:solidFill>
              </a:rPr>
              <a:t>. Duis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nec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accumsan</a:t>
            </a:r>
            <a:r>
              <a:rPr lang="en-US" sz="816" dirty="0">
                <a:solidFill>
                  <a:schemeClr val="accent6"/>
                </a:solidFill>
              </a:rPr>
              <a:t>. Integer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. Nam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 gravida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suscipit</a:t>
            </a:r>
            <a:r>
              <a:rPr lang="en-US" sz="816" dirty="0">
                <a:solidFill>
                  <a:schemeClr val="accent6"/>
                </a:solidFill>
              </a:rPr>
              <a:t> dolor. Aenean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mi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maximus. </a:t>
            </a:r>
            <a:r>
              <a:rPr lang="en-US" sz="816" dirty="0" err="1">
                <a:solidFill>
                  <a:schemeClr val="accent6"/>
                </a:solidFill>
              </a:rPr>
              <a:t>Praesent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1933EC-B354-4E38-A83F-80CF57AA9D18}"/>
              </a:ext>
            </a:extLst>
          </p:cNvPr>
          <p:cNvSpPr txBox="1"/>
          <p:nvPr/>
        </p:nvSpPr>
        <p:spPr>
          <a:xfrm>
            <a:off x="806976" y="2525354"/>
            <a:ext cx="3444924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Paste Block 2B here. </a:t>
            </a:r>
            <a:r>
              <a:rPr lang="en-US" sz="816" dirty="0">
                <a:solidFill>
                  <a:schemeClr val="tx2"/>
                </a:solidFill>
              </a:rPr>
              <a:t>This problem affects a community which looks for solutions. </a:t>
            </a:r>
            <a:r>
              <a:rPr lang="en-US" sz="816" dirty="0">
                <a:solidFill>
                  <a:schemeClr val="accent6"/>
                </a:solidFill>
              </a:rPr>
              <a:t>Nunc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dolor libero. In </a:t>
            </a:r>
            <a:r>
              <a:rPr lang="en-US" sz="816" dirty="0" err="1">
                <a:solidFill>
                  <a:schemeClr val="accent6"/>
                </a:solidFill>
              </a:rPr>
              <a:t>mollis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molestie</a:t>
            </a:r>
            <a:r>
              <a:rPr lang="en-US" sz="816" dirty="0">
                <a:solidFill>
                  <a:schemeClr val="accent6"/>
                </a:solidFill>
              </a:rPr>
              <a:t>. Nunc </a:t>
            </a:r>
            <a:r>
              <a:rPr lang="en-US" sz="816" dirty="0" err="1">
                <a:solidFill>
                  <a:schemeClr val="accent6"/>
                </a:solidFill>
              </a:rPr>
              <a:t>ut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tristique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, at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mauris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sagittis</a:t>
            </a:r>
            <a:r>
              <a:rPr lang="en-US" sz="816" dirty="0">
                <a:solidFill>
                  <a:schemeClr val="accent6"/>
                </a:solidFill>
              </a:rPr>
              <a:t> libero.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in nisi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blandit</a:t>
            </a:r>
            <a:r>
              <a:rPr lang="en-US" sz="816" dirty="0">
                <a:solidFill>
                  <a:schemeClr val="accent6"/>
                </a:solidFill>
              </a:rPr>
              <a:t> nisi in,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tellus</a:t>
            </a:r>
            <a:r>
              <a:rPr lang="en-US" sz="816" dirty="0">
                <a:solidFill>
                  <a:schemeClr val="accent6"/>
                </a:solidFill>
              </a:rPr>
              <a:t>. Vestibulum et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pharetra,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quis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Fusce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at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porttitor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leo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dignissim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  <a:endParaRPr lang="en-US" sz="1452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5B7A658-61DF-4776-924B-145DD66FF9A3}"/>
              </a:ext>
            </a:extLst>
          </p:cNvPr>
          <p:cNvSpPr txBox="1"/>
          <p:nvPr/>
        </p:nvSpPr>
        <p:spPr>
          <a:xfrm>
            <a:off x="799920" y="3388651"/>
            <a:ext cx="3444924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Paste Block 2C here. </a:t>
            </a:r>
            <a:r>
              <a:rPr lang="en-US" sz="816" dirty="0">
                <a:solidFill>
                  <a:schemeClr val="tx2"/>
                </a:solidFill>
              </a:rPr>
              <a:t>We can help with solving this problem </a:t>
            </a:r>
            <a:r>
              <a:rPr lang="en-US" sz="816" dirty="0">
                <a:solidFill>
                  <a:schemeClr val="accent6"/>
                </a:solidFill>
              </a:rPr>
              <a:t>Sed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ligula, sed tempus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a. Aenean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et </a:t>
            </a:r>
            <a:r>
              <a:rPr lang="en-US" sz="816" dirty="0" err="1">
                <a:solidFill>
                  <a:schemeClr val="accent6"/>
                </a:solidFill>
              </a:rPr>
              <a:t>ultrices</a:t>
            </a:r>
            <a:r>
              <a:rPr lang="en-US" sz="816" dirty="0">
                <a:solidFill>
                  <a:schemeClr val="accent6"/>
                </a:solidFill>
              </a:rPr>
              <a:t>. Maecenas </a:t>
            </a:r>
            <a:r>
              <a:rPr lang="en-US" sz="816" dirty="0" err="1">
                <a:solidFill>
                  <a:schemeClr val="accent6"/>
                </a:solidFill>
              </a:rPr>
              <a:t>finibus</a:t>
            </a:r>
            <a:r>
              <a:rPr lang="en-US" sz="816" dirty="0">
                <a:solidFill>
                  <a:schemeClr val="accent6"/>
                </a:solidFill>
              </a:rPr>
              <a:t> ante non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vehicula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Etiam</a:t>
            </a:r>
            <a:r>
              <a:rPr lang="en-US" sz="816" dirty="0">
                <a:solidFill>
                  <a:schemeClr val="accent6"/>
                </a:solidFill>
              </a:rPr>
              <a:t> ac cursus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, in </a:t>
            </a:r>
            <a:r>
              <a:rPr lang="en-US" sz="816" dirty="0" err="1">
                <a:solidFill>
                  <a:schemeClr val="accent6"/>
                </a:solidFill>
              </a:rPr>
              <a:t>sollicitudin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enim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consequat</a:t>
            </a:r>
            <a:r>
              <a:rPr lang="en-US" sz="816" dirty="0">
                <a:solidFill>
                  <a:schemeClr val="accent6"/>
                </a:solidFill>
              </a:rPr>
              <a:t> lorem </a:t>
            </a:r>
            <a:r>
              <a:rPr lang="en-US" sz="816" dirty="0" err="1">
                <a:solidFill>
                  <a:schemeClr val="accent6"/>
                </a:solidFill>
              </a:rPr>
              <a:t>quis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ultrices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convallis,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tempus porta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est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urna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rhoncus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justo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sagittis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sem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tellus</a:t>
            </a:r>
            <a:r>
              <a:rPr lang="en-US" sz="816" dirty="0">
                <a:solidFill>
                  <a:schemeClr val="accent6"/>
                </a:solidFill>
              </a:rPr>
              <a:t> in </a:t>
            </a:r>
            <a:r>
              <a:rPr lang="en-US" sz="816" dirty="0" err="1">
                <a:solidFill>
                  <a:schemeClr val="accent6"/>
                </a:solidFill>
              </a:rPr>
              <a:t>nisl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2BE2A3-F855-4B2D-BBB5-7D8C99E3DB35}"/>
              </a:ext>
            </a:extLst>
          </p:cNvPr>
          <p:cNvSpPr txBox="1"/>
          <p:nvPr/>
        </p:nvSpPr>
        <p:spPr>
          <a:xfrm>
            <a:off x="799919" y="4272885"/>
            <a:ext cx="3444924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Paste Block 2D here. </a:t>
            </a:r>
            <a:r>
              <a:rPr lang="en-US" sz="816" dirty="0">
                <a:solidFill>
                  <a:schemeClr val="tx2"/>
                </a:solidFill>
              </a:rPr>
              <a:t>Overall, this situation leads us to a clear vision: we must change the way </a:t>
            </a:r>
            <a:r>
              <a:rPr lang="en-US" sz="816" dirty="0">
                <a:solidFill>
                  <a:schemeClr val="accent6"/>
                </a:solidFill>
              </a:rPr>
              <a:t>Nunc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dolor libero. In </a:t>
            </a:r>
            <a:r>
              <a:rPr lang="en-US" sz="816" dirty="0" err="1">
                <a:solidFill>
                  <a:schemeClr val="accent6"/>
                </a:solidFill>
              </a:rPr>
              <a:t>mollis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molestie</a:t>
            </a:r>
            <a:r>
              <a:rPr lang="en-US" sz="816" dirty="0">
                <a:solidFill>
                  <a:schemeClr val="accent6"/>
                </a:solidFill>
              </a:rPr>
              <a:t>. Nunc </a:t>
            </a:r>
            <a:r>
              <a:rPr lang="en-US" sz="816" dirty="0" err="1">
                <a:solidFill>
                  <a:schemeClr val="accent6"/>
                </a:solidFill>
              </a:rPr>
              <a:t>ut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tristique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, at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mauris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sagittis</a:t>
            </a:r>
            <a:r>
              <a:rPr lang="en-US" sz="816" dirty="0">
                <a:solidFill>
                  <a:schemeClr val="accent6"/>
                </a:solidFill>
              </a:rPr>
              <a:t> libero.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in nisi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blandit</a:t>
            </a:r>
            <a:r>
              <a:rPr lang="en-US" sz="816" dirty="0">
                <a:solidFill>
                  <a:schemeClr val="accent6"/>
                </a:solidFill>
              </a:rPr>
              <a:t> nisi in,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tellus</a:t>
            </a:r>
            <a:r>
              <a:rPr lang="en-US" sz="816" dirty="0">
                <a:solidFill>
                  <a:schemeClr val="accent6"/>
                </a:solidFill>
              </a:rPr>
              <a:t>. Vestibulum et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pharetra,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quis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Fusce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at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porttitor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leo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dignissim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09AFBD-83AA-4167-A160-A1EDE80EF0B5}"/>
              </a:ext>
            </a:extLst>
          </p:cNvPr>
          <p:cNvSpPr txBox="1"/>
          <p:nvPr/>
        </p:nvSpPr>
        <p:spPr>
          <a:xfrm>
            <a:off x="799918" y="5135251"/>
            <a:ext cx="3444924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Paste Block 2E here. </a:t>
            </a:r>
            <a:r>
              <a:rPr lang="en-US" sz="816" dirty="0">
                <a:solidFill>
                  <a:schemeClr val="tx2"/>
                </a:solidFill>
              </a:rPr>
              <a:t>In line with this, our solution creates tremendous value. 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vestibulum, </a:t>
            </a:r>
            <a:r>
              <a:rPr lang="en-US" sz="816" dirty="0" err="1">
                <a:solidFill>
                  <a:schemeClr val="accent6"/>
                </a:solidFill>
              </a:rPr>
              <a:t>metus</a:t>
            </a:r>
            <a:r>
              <a:rPr lang="en-US" sz="816" dirty="0">
                <a:solidFill>
                  <a:schemeClr val="accent6"/>
                </a:solidFill>
              </a:rPr>
              <a:t> a convallis </a:t>
            </a:r>
            <a:r>
              <a:rPr lang="en-US" sz="816" dirty="0" err="1">
                <a:solidFill>
                  <a:schemeClr val="accent6"/>
                </a:solidFill>
              </a:rPr>
              <a:t>elementum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dui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non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ex ligula id </a:t>
            </a:r>
            <a:r>
              <a:rPr lang="en-US" sz="816" dirty="0" err="1">
                <a:solidFill>
                  <a:schemeClr val="accent6"/>
                </a:solidFill>
              </a:rPr>
              <a:t>odio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Suspendisse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potenti</a:t>
            </a:r>
            <a:r>
              <a:rPr lang="en-US" sz="816" dirty="0">
                <a:solidFill>
                  <a:schemeClr val="accent6"/>
                </a:solidFill>
              </a:rPr>
              <a:t>. Duis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nec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accumsan</a:t>
            </a:r>
            <a:r>
              <a:rPr lang="en-US" sz="816" dirty="0">
                <a:solidFill>
                  <a:schemeClr val="accent6"/>
                </a:solidFill>
              </a:rPr>
              <a:t>. Integer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. Nam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 gravida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suscipit</a:t>
            </a:r>
            <a:r>
              <a:rPr lang="en-US" sz="816" dirty="0">
                <a:solidFill>
                  <a:schemeClr val="accent6"/>
                </a:solidFill>
              </a:rPr>
              <a:t> dolor. Aenean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mi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maximus. </a:t>
            </a:r>
            <a:r>
              <a:rPr lang="en-US" sz="816" dirty="0" err="1">
                <a:solidFill>
                  <a:schemeClr val="accent6"/>
                </a:solidFill>
              </a:rPr>
              <a:t>Praesent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  <a:endParaRPr lang="en-US" sz="816" dirty="0">
              <a:solidFill>
                <a:schemeClr val="accent6"/>
              </a:solidFill>
              <a:highlight>
                <a:srgbClr val="FFFF00"/>
              </a:highlight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AB87623-0038-4CC1-BC33-6E5039AF0D83}"/>
              </a:ext>
            </a:extLst>
          </p:cNvPr>
          <p:cNvSpPr txBox="1">
            <a:spLocks/>
          </p:cNvSpPr>
          <p:nvPr/>
        </p:nvSpPr>
        <p:spPr>
          <a:xfrm>
            <a:off x="806976" y="743710"/>
            <a:ext cx="3755736" cy="449814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77" dirty="0">
                <a:solidFill>
                  <a:srgbClr val="002060"/>
                </a:solidFill>
              </a:rPr>
              <a:t>&lt;&lt;Problem Statement&gt;&gt;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C344A28-6F9B-4ED4-9485-9170DD3554FB}"/>
              </a:ext>
            </a:extLst>
          </p:cNvPr>
          <p:cNvSpPr txBox="1">
            <a:spLocks/>
          </p:cNvSpPr>
          <p:nvPr/>
        </p:nvSpPr>
        <p:spPr>
          <a:xfrm>
            <a:off x="806976" y="1031914"/>
            <a:ext cx="3755736" cy="449814"/>
          </a:xfrm>
          <a:prstGeom prst="rect">
            <a:avLst/>
          </a:prstGeom>
        </p:spPr>
        <p:txBody>
          <a:bodyPr vert="horz" lIns="82953" tIns="41476" rIns="82953" bIns="41476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33" dirty="0">
                <a:solidFill>
                  <a:srgbClr val="002060"/>
                </a:solidFill>
              </a:rPr>
              <a:t>We can make a difference.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A7E73DE-0A9B-4F04-9E6F-21073EF8A7FF}"/>
              </a:ext>
            </a:extLst>
          </p:cNvPr>
          <p:cNvCxnSpPr>
            <a:cxnSpLocks/>
          </p:cNvCxnSpPr>
          <p:nvPr/>
        </p:nvCxnSpPr>
        <p:spPr>
          <a:xfrm>
            <a:off x="806976" y="1493411"/>
            <a:ext cx="3188165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53B84A8-548E-4DA3-B6AD-554D8A4A0DD2}"/>
              </a:ext>
            </a:extLst>
          </p:cNvPr>
          <p:cNvGrpSpPr/>
          <p:nvPr/>
        </p:nvGrpSpPr>
        <p:grpSpPr>
          <a:xfrm>
            <a:off x="3605553" y="434892"/>
            <a:ext cx="1424252" cy="571559"/>
            <a:chOff x="1093082" y="2303065"/>
            <a:chExt cx="1569975" cy="630038"/>
          </a:xfrm>
        </p:grpSpPr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5AC8EB58-0B8C-438B-8EA6-5EDC7DD272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81686" y="2628492"/>
              <a:ext cx="403467" cy="304611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7644604-9705-4BD6-A518-203814747AA4}"/>
                </a:ext>
              </a:extLst>
            </p:cNvPr>
            <p:cNvSpPr txBox="1"/>
            <p:nvPr/>
          </p:nvSpPr>
          <p:spPr>
            <a:xfrm>
              <a:off x="1093082" y="2303065"/>
              <a:ext cx="1569975" cy="317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70" dirty="0">
                  <a:solidFill>
                    <a:srgbClr val="C00000"/>
                  </a:solidFill>
                </a:rPr>
                <a:t>2. The big picture</a:t>
              </a:r>
            </a:p>
          </p:txBody>
        </p:sp>
      </p:grpSp>
      <p:sp>
        <p:nvSpPr>
          <p:cNvPr id="57" name="Title 1">
            <a:extLst>
              <a:ext uri="{FF2B5EF4-FFF2-40B4-BE49-F238E27FC236}">
                <a16:creationId xmlns:a16="http://schemas.microsoft.com/office/drawing/2014/main" id="{11394AF6-0FDB-48A4-963E-01FB4657B209}"/>
              </a:ext>
            </a:extLst>
          </p:cNvPr>
          <p:cNvSpPr txBox="1">
            <a:spLocks/>
          </p:cNvSpPr>
          <p:nvPr/>
        </p:nvSpPr>
        <p:spPr>
          <a:xfrm>
            <a:off x="5613429" y="2582589"/>
            <a:ext cx="3847210" cy="1690296"/>
          </a:xfrm>
          <a:prstGeom prst="rect">
            <a:avLst/>
          </a:prstGeom>
        </p:spPr>
        <p:txBody>
          <a:bodyPr vert="horz" lIns="82953" tIns="41476" rIns="82953" bIns="41476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177" dirty="0">
                <a:solidFill>
                  <a:srgbClr val="002060"/>
                </a:solidFill>
              </a:rPr>
              <a:t>We must change the way &lt;&lt; &gt;&gt;. And there is an easy solution: &lt;&lt;your brand&gt;&gt;.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C2D0468-7C35-4003-ACB7-D6CF33D592B0}"/>
              </a:ext>
            </a:extLst>
          </p:cNvPr>
          <p:cNvGrpSpPr/>
          <p:nvPr/>
        </p:nvGrpSpPr>
        <p:grpSpPr>
          <a:xfrm>
            <a:off x="8996348" y="6226182"/>
            <a:ext cx="909651" cy="523532"/>
            <a:chOff x="290743" y="6611087"/>
            <a:chExt cx="1201881" cy="702051"/>
          </a:xfrm>
        </p:grpSpPr>
        <p:pic>
          <p:nvPicPr>
            <p:cNvPr id="27" name="Graphic 26" descr="Crown">
              <a:extLst>
                <a:ext uri="{FF2B5EF4-FFF2-40B4-BE49-F238E27FC236}">
                  <a16:creationId xmlns:a16="http://schemas.microsoft.com/office/drawing/2014/main" id="{F48ADEEC-FE4A-49C2-B529-E3A99198E0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27057" y="6611087"/>
              <a:ext cx="494853" cy="494853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D410708-ED64-42EA-8510-6098DE87AEB6}"/>
                </a:ext>
              </a:extLst>
            </p:cNvPr>
            <p:cNvSpPr txBox="1"/>
            <p:nvPr/>
          </p:nvSpPr>
          <p:spPr>
            <a:xfrm>
              <a:off x="290743" y="7039536"/>
              <a:ext cx="1201881" cy="273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6" dirty="0">
                  <a:solidFill>
                    <a:schemeClr val="tx2"/>
                  </a:solidFill>
                </a:rPr>
                <a:t>Your Logo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6439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 descr="Friends looking at a a digital device">
            <a:extLst>
              <a:ext uri="{FF2B5EF4-FFF2-40B4-BE49-F238E27FC236}">
                <a16:creationId xmlns:a16="http://schemas.microsoft.com/office/drawing/2014/main" id="{7941E1FC-B3DF-488C-B237-49AD1B3679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64" r="26313"/>
          <a:stretch/>
        </p:blipFill>
        <p:spPr>
          <a:xfrm flipH="1">
            <a:off x="0" y="1"/>
            <a:ext cx="4953000" cy="6858000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6DA53A13-8227-49BB-9CF1-9352AE3E8F6D}"/>
              </a:ext>
            </a:extLst>
          </p:cNvPr>
          <p:cNvSpPr/>
          <p:nvPr/>
        </p:nvSpPr>
        <p:spPr>
          <a:xfrm>
            <a:off x="4953000" y="1"/>
            <a:ext cx="4953000" cy="6858000"/>
          </a:xfrm>
          <a:prstGeom prst="rect">
            <a:avLst/>
          </a:prstGeom>
          <a:solidFill>
            <a:srgbClr val="F7F7F7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98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0B32F2-8651-4FB5-AF56-28D203B96060}"/>
              </a:ext>
            </a:extLst>
          </p:cNvPr>
          <p:cNvSpPr txBox="1"/>
          <p:nvPr/>
        </p:nvSpPr>
        <p:spPr>
          <a:xfrm>
            <a:off x="5712167" y="1738266"/>
            <a:ext cx="3538133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the dummy text with 3A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dirty="0">
                <a:solidFill>
                  <a:schemeClr val="tx2"/>
                </a:solidFill>
              </a:rPr>
              <a:t>Our solution matches a demand.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vestibulum, </a:t>
            </a:r>
            <a:r>
              <a:rPr lang="en-US" sz="816" dirty="0" err="1">
                <a:solidFill>
                  <a:schemeClr val="accent6"/>
                </a:solidFill>
              </a:rPr>
              <a:t>metus</a:t>
            </a:r>
            <a:r>
              <a:rPr lang="en-US" sz="816" dirty="0">
                <a:solidFill>
                  <a:schemeClr val="accent6"/>
                </a:solidFill>
              </a:rPr>
              <a:t> a convallis </a:t>
            </a:r>
            <a:r>
              <a:rPr lang="en-US" sz="816" dirty="0" err="1">
                <a:solidFill>
                  <a:schemeClr val="accent6"/>
                </a:solidFill>
              </a:rPr>
              <a:t>elementum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dui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non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ex ligula id </a:t>
            </a:r>
            <a:r>
              <a:rPr lang="en-US" sz="816" dirty="0" err="1">
                <a:solidFill>
                  <a:schemeClr val="accent6"/>
                </a:solidFill>
              </a:rPr>
              <a:t>odio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Suspendisse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potenti</a:t>
            </a:r>
            <a:r>
              <a:rPr lang="en-US" sz="816" dirty="0">
                <a:solidFill>
                  <a:schemeClr val="accent6"/>
                </a:solidFill>
              </a:rPr>
              <a:t>. Duis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nec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accumsan</a:t>
            </a:r>
            <a:r>
              <a:rPr lang="en-US" sz="816" dirty="0">
                <a:solidFill>
                  <a:schemeClr val="accent6"/>
                </a:solidFill>
              </a:rPr>
              <a:t>. Integer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. Nam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 gravida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suscipit</a:t>
            </a:r>
            <a:r>
              <a:rPr lang="en-US" sz="816" dirty="0">
                <a:solidFill>
                  <a:schemeClr val="accent6"/>
                </a:solidFill>
              </a:rPr>
              <a:t> dolor. Aenean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mi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maximus. </a:t>
            </a:r>
            <a:r>
              <a:rPr lang="en-US" sz="816" dirty="0" err="1">
                <a:solidFill>
                  <a:schemeClr val="accent6"/>
                </a:solidFill>
              </a:rPr>
              <a:t>Praesent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1933EC-B354-4E38-A83F-80CF57AA9D18}"/>
              </a:ext>
            </a:extLst>
          </p:cNvPr>
          <p:cNvSpPr txBox="1"/>
          <p:nvPr/>
        </p:nvSpPr>
        <p:spPr>
          <a:xfrm>
            <a:off x="5712167" y="2623920"/>
            <a:ext cx="3538133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the dummy text with 3B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dirty="0">
                <a:solidFill>
                  <a:schemeClr val="tx2"/>
                </a:solidFill>
              </a:rPr>
              <a:t>The business targets a very specific market segment. </a:t>
            </a:r>
            <a:r>
              <a:rPr lang="en-US" sz="816" dirty="0">
                <a:solidFill>
                  <a:schemeClr val="accent6"/>
                </a:solidFill>
              </a:rPr>
              <a:t>Nunc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dolor libero. In </a:t>
            </a:r>
            <a:r>
              <a:rPr lang="en-US" sz="816" dirty="0" err="1">
                <a:solidFill>
                  <a:schemeClr val="accent6"/>
                </a:solidFill>
              </a:rPr>
              <a:t>mollis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molestie</a:t>
            </a:r>
            <a:r>
              <a:rPr lang="en-US" sz="816" dirty="0">
                <a:solidFill>
                  <a:schemeClr val="accent6"/>
                </a:solidFill>
              </a:rPr>
              <a:t>. Nunc </a:t>
            </a:r>
            <a:r>
              <a:rPr lang="en-US" sz="816" dirty="0" err="1">
                <a:solidFill>
                  <a:schemeClr val="accent6"/>
                </a:solidFill>
              </a:rPr>
              <a:t>ut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tristique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, at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mauris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sagittis</a:t>
            </a:r>
            <a:r>
              <a:rPr lang="en-US" sz="816" dirty="0">
                <a:solidFill>
                  <a:schemeClr val="accent6"/>
                </a:solidFill>
              </a:rPr>
              <a:t> libero.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in nisi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blandit</a:t>
            </a:r>
            <a:r>
              <a:rPr lang="en-US" sz="816" dirty="0">
                <a:solidFill>
                  <a:schemeClr val="accent6"/>
                </a:solidFill>
              </a:rPr>
              <a:t> nisi in,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tellus</a:t>
            </a:r>
            <a:r>
              <a:rPr lang="en-US" sz="816" dirty="0">
                <a:solidFill>
                  <a:schemeClr val="accent6"/>
                </a:solidFill>
              </a:rPr>
              <a:t>. Vestibulum et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pharetra,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quis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Fusce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at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porttitor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leo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dignissim</a:t>
            </a:r>
            <a:r>
              <a:rPr lang="en-US" sz="816" dirty="0">
                <a:solidFill>
                  <a:schemeClr val="accent6"/>
                </a:solidFill>
              </a:rPr>
              <a:t> 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5B7A658-61DF-4776-924B-145DD66FF9A3}"/>
              </a:ext>
            </a:extLst>
          </p:cNvPr>
          <p:cNvSpPr txBox="1"/>
          <p:nvPr/>
        </p:nvSpPr>
        <p:spPr>
          <a:xfrm>
            <a:off x="5704245" y="3520292"/>
            <a:ext cx="3538133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the dummy text with 3C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dirty="0">
                <a:solidFill>
                  <a:schemeClr val="tx2"/>
                </a:solidFill>
              </a:rPr>
              <a:t>The market shows potential. </a:t>
            </a:r>
            <a:r>
              <a:rPr lang="en-US" sz="816" dirty="0">
                <a:solidFill>
                  <a:schemeClr val="accent6"/>
                </a:solidFill>
              </a:rPr>
              <a:t>Sed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ligula, sed tempus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a. Aenean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et </a:t>
            </a:r>
            <a:r>
              <a:rPr lang="en-US" sz="816" dirty="0" err="1">
                <a:solidFill>
                  <a:schemeClr val="accent6"/>
                </a:solidFill>
              </a:rPr>
              <a:t>ultrices</a:t>
            </a:r>
            <a:r>
              <a:rPr lang="en-US" sz="816" dirty="0">
                <a:solidFill>
                  <a:schemeClr val="accent6"/>
                </a:solidFill>
              </a:rPr>
              <a:t>. Maecenas </a:t>
            </a:r>
            <a:r>
              <a:rPr lang="en-US" sz="816" dirty="0" err="1">
                <a:solidFill>
                  <a:schemeClr val="accent6"/>
                </a:solidFill>
              </a:rPr>
              <a:t>finibus</a:t>
            </a:r>
            <a:r>
              <a:rPr lang="en-US" sz="816" dirty="0">
                <a:solidFill>
                  <a:schemeClr val="accent6"/>
                </a:solidFill>
              </a:rPr>
              <a:t> ante non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vehicula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Etiam</a:t>
            </a:r>
            <a:r>
              <a:rPr lang="en-US" sz="816" dirty="0">
                <a:solidFill>
                  <a:schemeClr val="accent6"/>
                </a:solidFill>
              </a:rPr>
              <a:t> ac cursus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, in </a:t>
            </a:r>
            <a:r>
              <a:rPr lang="en-US" sz="816" dirty="0" err="1">
                <a:solidFill>
                  <a:schemeClr val="accent6"/>
                </a:solidFill>
              </a:rPr>
              <a:t>sollicitudin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enim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consequat</a:t>
            </a:r>
            <a:r>
              <a:rPr lang="en-US" sz="816" dirty="0">
                <a:solidFill>
                  <a:schemeClr val="accent6"/>
                </a:solidFill>
              </a:rPr>
              <a:t> lorem </a:t>
            </a:r>
            <a:r>
              <a:rPr lang="en-US" sz="816" dirty="0" err="1">
                <a:solidFill>
                  <a:schemeClr val="accent6"/>
                </a:solidFill>
              </a:rPr>
              <a:t>quis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ultrices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convallis,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tempus porta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est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urna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rhoncus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justo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sagittis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sem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tellus</a:t>
            </a:r>
            <a:r>
              <a:rPr lang="en-US" sz="816" dirty="0">
                <a:solidFill>
                  <a:schemeClr val="accent6"/>
                </a:solidFill>
              </a:rPr>
              <a:t> in </a:t>
            </a:r>
            <a:r>
              <a:rPr lang="en-US" sz="816" dirty="0" err="1">
                <a:solidFill>
                  <a:schemeClr val="accent6"/>
                </a:solidFill>
              </a:rPr>
              <a:t>nisl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  <a:endParaRPr lang="en-US" sz="816" dirty="0">
              <a:solidFill>
                <a:schemeClr val="accent6"/>
              </a:solidFill>
              <a:highlight>
                <a:srgbClr val="FFFF00"/>
              </a:highlight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2BE2A3-F855-4B2D-BBB5-7D8C99E3DB35}"/>
              </a:ext>
            </a:extLst>
          </p:cNvPr>
          <p:cNvSpPr txBox="1"/>
          <p:nvPr/>
        </p:nvSpPr>
        <p:spPr>
          <a:xfrm>
            <a:off x="5712167" y="4408468"/>
            <a:ext cx="3538133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the dummy text with 3D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dirty="0">
                <a:solidFill>
                  <a:schemeClr val="tx2"/>
                </a:solidFill>
              </a:rPr>
              <a:t>We have a unique niche and strong competitive advantages. </a:t>
            </a:r>
            <a:r>
              <a:rPr lang="en-US" sz="816" dirty="0">
                <a:solidFill>
                  <a:schemeClr val="accent6"/>
                </a:solidFill>
              </a:rPr>
              <a:t>Nunc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dolor libero. In </a:t>
            </a:r>
            <a:r>
              <a:rPr lang="en-US" sz="816" dirty="0" err="1">
                <a:solidFill>
                  <a:schemeClr val="accent6"/>
                </a:solidFill>
              </a:rPr>
              <a:t>mollis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molestie</a:t>
            </a:r>
            <a:r>
              <a:rPr lang="en-US" sz="816" dirty="0">
                <a:solidFill>
                  <a:schemeClr val="accent6"/>
                </a:solidFill>
              </a:rPr>
              <a:t>. Nunc </a:t>
            </a:r>
            <a:r>
              <a:rPr lang="en-US" sz="816" dirty="0" err="1">
                <a:solidFill>
                  <a:schemeClr val="accent6"/>
                </a:solidFill>
              </a:rPr>
              <a:t>ut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tristique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, at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mauris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sagittis</a:t>
            </a:r>
            <a:r>
              <a:rPr lang="en-US" sz="816" dirty="0">
                <a:solidFill>
                  <a:schemeClr val="accent6"/>
                </a:solidFill>
              </a:rPr>
              <a:t> libero.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in nisi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blandit</a:t>
            </a:r>
            <a:r>
              <a:rPr lang="en-US" sz="816" dirty="0">
                <a:solidFill>
                  <a:schemeClr val="accent6"/>
                </a:solidFill>
              </a:rPr>
              <a:t> nisi in,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tellus</a:t>
            </a:r>
            <a:r>
              <a:rPr lang="en-US" sz="816" dirty="0">
                <a:solidFill>
                  <a:schemeClr val="accent6"/>
                </a:solidFill>
              </a:rPr>
              <a:t>. Vestibulum et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pharetra,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quis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Fusce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at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porttitor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leo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dignissim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09AFBD-83AA-4167-A160-A1EDE80EF0B5}"/>
              </a:ext>
            </a:extLst>
          </p:cNvPr>
          <p:cNvSpPr txBox="1"/>
          <p:nvPr/>
        </p:nvSpPr>
        <p:spPr>
          <a:xfrm>
            <a:off x="5723215" y="5294588"/>
            <a:ext cx="3538133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the dummy text with 3E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dirty="0">
                <a:solidFill>
                  <a:schemeClr val="tx2"/>
                </a:solidFill>
              </a:rPr>
              <a:t>We are business ready.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vestibulum, </a:t>
            </a:r>
            <a:r>
              <a:rPr lang="en-US" sz="816" dirty="0" err="1">
                <a:solidFill>
                  <a:schemeClr val="accent6"/>
                </a:solidFill>
              </a:rPr>
              <a:t>metus</a:t>
            </a:r>
            <a:r>
              <a:rPr lang="en-US" sz="816" dirty="0">
                <a:solidFill>
                  <a:schemeClr val="accent6"/>
                </a:solidFill>
              </a:rPr>
              <a:t> a convallis </a:t>
            </a:r>
            <a:r>
              <a:rPr lang="en-US" sz="816" dirty="0" err="1">
                <a:solidFill>
                  <a:schemeClr val="accent6"/>
                </a:solidFill>
              </a:rPr>
              <a:t>elementum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dui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non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ex ligula id </a:t>
            </a:r>
            <a:r>
              <a:rPr lang="en-US" sz="816" dirty="0" err="1">
                <a:solidFill>
                  <a:schemeClr val="accent6"/>
                </a:solidFill>
              </a:rPr>
              <a:t>odio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Suspendisse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potenti</a:t>
            </a:r>
            <a:r>
              <a:rPr lang="en-US" sz="816" dirty="0">
                <a:solidFill>
                  <a:schemeClr val="accent6"/>
                </a:solidFill>
              </a:rPr>
              <a:t>. Duis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nec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accumsan</a:t>
            </a:r>
            <a:r>
              <a:rPr lang="en-US" sz="816" dirty="0">
                <a:solidFill>
                  <a:schemeClr val="accent6"/>
                </a:solidFill>
              </a:rPr>
              <a:t>. Integer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. Nam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 gravida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suscipit</a:t>
            </a:r>
            <a:r>
              <a:rPr lang="en-US" sz="816" dirty="0">
                <a:solidFill>
                  <a:schemeClr val="accent6"/>
                </a:solidFill>
              </a:rPr>
              <a:t> dolor. Aenean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mi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maximus. </a:t>
            </a:r>
            <a:r>
              <a:rPr lang="en-US" sz="816" dirty="0" err="1">
                <a:solidFill>
                  <a:schemeClr val="accent6"/>
                </a:solidFill>
              </a:rPr>
              <a:t>Praesent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  <a:endParaRPr lang="en-US" sz="1452" b="1" dirty="0">
              <a:solidFill>
                <a:schemeClr val="accent6"/>
              </a:solidFill>
            </a:endParaRPr>
          </a:p>
        </p:txBody>
      </p:sp>
      <p:pic>
        <p:nvPicPr>
          <p:cNvPr id="9" name="Graphic 8" descr="Puppy 2 with solid fill">
            <a:extLst>
              <a:ext uri="{FF2B5EF4-FFF2-40B4-BE49-F238E27FC236}">
                <a16:creationId xmlns:a16="http://schemas.microsoft.com/office/drawing/2014/main" id="{BAD64329-289F-499A-8F29-AF943AC641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824881" y="3771033"/>
            <a:ext cx="584099" cy="584099"/>
          </a:xfrm>
          <a:prstGeom prst="rect">
            <a:avLst/>
          </a:prstGeom>
        </p:spPr>
      </p:pic>
      <p:pic>
        <p:nvPicPr>
          <p:cNvPr id="10" name="Graphic 9" descr="Cow with solid fill">
            <a:extLst>
              <a:ext uri="{FF2B5EF4-FFF2-40B4-BE49-F238E27FC236}">
                <a16:creationId xmlns:a16="http://schemas.microsoft.com/office/drawing/2014/main" id="{D3C0669E-EE77-495C-BAD6-E812A0D8AC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979198" y="3860585"/>
            <a:ext cx="584099" cy="584099"/>
          </a:xfrm>
          <a:prstGeom prst="rect">
            <a:avLst/>
          </a:prstGeom>
        </p:spPr>
      </p:pic>
      <p:pic>
        <p:nvPicPr>
          <p:cNvPr id="11" name="Graphic 10" descr="Crab">
            <a:extLst>
              <a:ext uri="{FF2B5EF4-FFF2-40B4-BE49-F238E27FC236}">
                <a16:creationId xmlns:a16="http://schemas.microsoft.com/office/drawing/2014/main" id="{2A77F032-1097-4267-9FE9-975F2016A3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47040" y="2966278"/>
            <a:ext cx="584099" cy="584099"/>
          </a:xfrm>
          <a:prstGeom prst="rect">
            <a:avLst/>
          </a:prstGeom>
        </p:spPr>
      </p:pic>
      <p:pic>
        <p:nvPicPr>
          <p:cNvPr id="13" name="Graphic 12" descr="Turtle">
            <a:extLst>
              <a:ext uri="{FF2B5EF4-FFF2-40B4-BE49-F238E27FC236}">
                <a16:creationId xmlns:a16="http://schemas.microsoft.com/office/drawing/2014/main" id="{7CD5CBEB-E865-4AFF-B08E-CE8F7DFD91A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80357" y="4089836"/>
            <a:ext cx="584099" cy="584099"/>
          </a:xfrm>
          <a:prstGeom prst="rect">
            <a:avLst/>
          </a:prstGeom>
        </p:spPr>
      </p:pic>
      <p:pic>
        <p:nvPicPr>
          <p:cNvPr id="14" name="Graphic 13" descr="Unicorn">
            <a:extLst>
              <a:ext uri="{FF2B5EF4-FFF2-40B4-BE49-F238E27FC236}">
                <a16:creationId xmlns:a16="http://schemas.microsoft.com/office/drawing/2014/main" id="{635B8E27-CFF7-4C25-BFDC-79B5C3DCFB3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757823" y="2530811"/>
            <a:ext cx="584099" cy="584099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998CE185-1544-4724-BC92-09DA22E0679B}"/>
              </a:ext>
            </a:extLst>
          </p:cNvPr>
          <p:cNvGrpSpPr/>
          <p:nvPr/>
        </p:nvGrpSpPr>
        <p:grpSpPr>
          <a:xfrm>
            <a:off x="495705" y="2421893"/>
            <a:ext cx="4224626" cy="2654614"/>
            <a:chOff x="783565" y="4441646"/>
            <a:chExt cx="4656868" cy="2926220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E2BD2B3-2F0B-4C0C-9507-E5F62D74B8DA}"/>
                </a:ext>
              </a:extLst>
            </p:cNvPr>
            <p:cNvGrpSpPr/>
            <p:nvPr/>
          </p:nvGrpSpPr>
          <p:grpSpPr>
            <a:xfrm>
              <a:off x="1059552" y="4716498"/>
              <a:ext cx="3796552" cy="2424223"/>
              <a:chOff x="2448835" y="4742121"/>
              <a:chExt cx="3796552" cy="2424223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297B1667-3E4B-4265-AD67-BA17083F71A0}"/>
                  </a:ext>
                </a:extLst>
              </p:cNvPr>
              <p:cNvGrpSpPr/>
              <p:nvPr/>
            </p:nvGrpSpPr>
            <p:grpSpPr>
              <a:xfrm>
                <a:off x="2448835" y="4742121"/>
                <a:ext cx="3796552" cy="2424223"/>
                <a:chOff x="2448835" y="4742121"/>
                <a:chExt cx="3796552" cy="2424223"/>
              </a:xfrm>
            </p:grpSpPr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4C1EBB9B-6F2F-4BCA-8C67-D5B0BF1A5459}"/>
                    </a:ext>
                  </a:extLst>
                </p:cNvPr>
                <p:cNvCxnSpPr/>
                <p:nvPr/>
              </p:nvCxnSpPr>
              <p:spPr>
                <a:xfrm>
                  <a:off x="2537637" y="4742121"/>
                  <a:ext cx="0" cy="2424223"/>
                </a:xfrm>
                <a:prstGeom prst="line">
                  <a:avLst/>
                </a:prstGeom>
                <a:ln w="158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C2BDBF03-C231-42D4-AC13-3F1314BC77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48835" y="7077739"/>
                  <a:ext cx="3796552" cy="0"/>
                </a:xfrm>
                <a:prstGeom prst="line">
                  <a:avLst/>
                </a:prstGeom>
                <a:ln w="158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F98ACFF9-A9D2-4F52-8038-C4A696E4A1BD}"/>
                  </a:ext>
                </a:extLst>
              </p:cNvPr>
              <p:cNvGrpSpPr/>
              <p:nvPr/>
            </p:nvGrpSpPr>
            <p:grpSpPr>
              <a:xfrm>
                <a:off x="2835683" y="4869712"/>
                <a:ext cx="3409704" cy="2094613"/>
                <a:chOff x="2835683" y="4869712"/>
                <a:chExt cx="3409704" cy="2094613"/>
              </a:xfrm>
            </p:grpSpPr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DCAA42F6-845B-4ABC-935E-0BA46E32EC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69218" y="4869712"/>
                  <a:ext cx="0" cy="2094613"/>
                </a:xfrm>
                <a:prstGeom prst="line">
                  <a:avLst/>
                </a:prstGeom>
                <a:ln w="158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2475101E-2D6F-4AA0-BEDD-266C53E3BE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835683" y="5847907"/>
                  <a:ext cx="3409704" cy="0"/>
                </a:xfrm>
                <a:prstGeom prst="line">
                  <a:avLst/>
                </a:prstGeom>
                <a:ln w="158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C1F4CE5-3FB3-42B1-8B90-78EC36DDF713}"/>
                </a:ext>
              </a:extLst>
            </p:cNvPr>
            <p:cNvSpPr txBox="1"/>
            <p:nvPr/>
          </p:nvSpPr>
          <p:spPr>
            <a:xfrm>
              <a:off x="783565" y="4441646"/>
              <a:ext cx="806286" cy="240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816" dirty="0">
                  <a:solidFill>
                    <a:srgbClr val="002060"/>
                  </a:solidFill>
                  <a:latin typeface="Gotham" pitchFamily="50" charset="0"/>
                </a:rPr>
                <a:t>Criterion 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8788D0A-CD07-4429-866A-2C8D340A96F4}"/>
                </a:ext>
              </a:extLst>
            </p:cNvPr>
            <p:cNvSpPr txBox="1"/>
            <p:nvPr/>
          </p:nvSpPr>
          <p:spPr>
            <a:xfrm>
              <a:off x="4553820" y="7127694"/>
              <a:ext cx="886613" cy="240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816" dirty="0">
                  <a:solidFill>
                    <a:srgbClr val="002060"/>
                  </a:solidFill>
                  <a:latin typeface="Gotham" pitchFamily="50" charset="0"/>
                </a:rPr>
                <a:t>Criterion 2</a:t>
              </a:r>
            </a:p>
          </p:txBody>
        </p:sp>
      </p:grpSp>
      <p:pic>
        <p:nvPicPr>
          <p:cNvPr id="29" name="Graphic 28" descr="Target">
            <a:extLst>
              <a:ext uri="{FF2B5EF4-FFF2-40B4-BE49-F238E27FC236}">
                <a16:creationId xmlns:a16="http://schemas.microsoft.com/office/drawing/2014/main" id="{44330CF5-CF78-4A00-B725-60926FD5E89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748881" y="3034979"/>
            <a:ext cx="515397" cy="515397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694260E4-E5B5-457A-8908-EB2F1DE89ACA}"/>
              </a:ext>
            </a:extLst>
          </p:cNvPr>
          <p:cNvGrpSpPr/>
          <p:nvPr/>
        </p:nvGrpSpPr>
        <p:grpSpPr>
          <a:xfrm>
            <a:off x="1470047" y="5114486"/>
            <a:ext cx="1189194" cy="1175523"/>
            <a:chOff x="2027600" y="4158324"/>
            <a:chExt cx="1310866" cy="1295796"/>
          </a:xfrm>
          <a:solidFill>
            <a:schemeClr val="bg1"/>
          </a:solidFill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3025B21-A34E-45D9-A85C-6B5D4B7FDF9E}"/>
                </a:ext>
              </a:extLst>
            </p:cNvPr>
            <p:cNvSpPr txBox="1"/>
            <p:nvPr/>
          </p:nvSpPr>
          <p:spPr>
            <a:xfrm>
              <a:off x="2188345" y="4430950"/>
              <a:ext cx="961348" cy="4715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80" dirty="0">
                  <a:solidFill>
                    <a:srgbClr val="002060"/>
                  </a:solidFill>
                </a:rPr>
                <a:t>4M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F2AC2B6-ED7F-4F12-9ED4-D240BEE75DF9}"/>
                </a:ext>
              </a:extLst>
            </p:cNvPr>
            <p:cNvSpPr txBox="1"/>
            <p:nvPr/>
          </p:nvSpPr>
          <p:spPr>
            <a:xfrm>
              <a:off x="2187981" y="4831958"/>
              <a:ext cx="1028630" cy="3558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98" dirty="0">
                  <a:solidFill>
                    <a:srgbClr val="002060"/>
                  </a:solidFill>
                </a:rPr>
                <a:t>Market</a:t>
              </a: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D11CBDCB-CE2B-4EAB-8360-745CD7D03CCD}"/>
                </a:ext>
              </a:extLst>
            </p:cNvPr>
            <p:cNvSpPr/>
            <p:nvPr/>
          </p:nvSpPr>
          <p:spPr>
            <a:xfrm>
              <a:off x="2027600" y="4158324"/>
              <a:ext cx="1310866" cy="1295796"/>
            </a:xfrm>
            <a:prstGeom prst="ellipse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98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0F9EC00-BD78-4397-AA4D-5C719AEA4680}"/>
              </a:ext>
            </a:extLst>
          </p:cNvPr>
          <p:cNvGrpSpPr/>
          <p:nvPr/>
        </p:nvGrpSpPr>
        <p:grpSpPr>
          <a:xfrm>
            <a:off x="2676651" y="5363269"/>
            <a:ext cx="1189194" cy="1175523"/>
            <a:chOff x="2027600" y="4158324"/>
            <a:chExt cx="1310866" cy="1295796"/>
          </a:xfrm>
          <a:solidFill>
            <a:schemeClr val="bg1"/>
          </a:solidFill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3B3B15AF-C6D4-4891-A898-3A87977A4695}"/>
                </a:ext>
              </a:extLst>
            </p:cNvPr>
            <p:cNvSpPr/>
            <p:nvPr/>
          </p:nvSpPr>
          <p:spPr>
            <a:xfrm>
              <a:off x="2027600" y="4158324"/>
              <a:ext cx="1310866" cy="1295796"/>
            </a:xfrm>
            <a:prstGeom prst="ellipse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98" dirty="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40C31E5-E042-45D9-B4A2-E9E5E7F91310}"/>
                </a:ext>
              </a:extLst>
            </p:cNvPr>
            <p:cNvSpPr txBox="1"/>
            <p:nvPr/>
          </p:nvSpPr>
          <p:spPr>
            <a:xfrm>
              <a:off x="2187981" y="4449141"/>
              <a:ext cx="961348" cy="4715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80" dirty="0">
                  <a:solidFill>
                    <a:srgbClr val="002060"/>
                  </a:solidFill>
                </a:rPr>
                <a:t>2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28E8E04-7E62-477B-AC97-E2924838AB07}"/>
                </a:ext>
              </a:extLst>
            </p:cNvPr>
            <p:cNvSpPr txBox="1"/>
            <p:nvPr/>
          </p:nvSpPr>
          <p:spPr>
            <a:xfrm>
              <a:off x="2045712" y="4797724"/>
              <a:ext cx="1272593" cy="3558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98" dirty="0">
                  <a:solidFill>
                    <a:srgbClr val="002060"/>
                  </a:solidFill>
                </a:rPr>
                <a:t>Comp. Adv.</a:t>
              </a:r>
            </a:p>
          </p:txBody>
        </p:sp>
      </p:grpSp>
      <p:sp>
        <p:nvSpPr>
          <p:cNvPr id="51" name="Title 1">
            <a:extLst>
              <a:ext uri="{FF2B5EF4-FFF2-40B4-BE49-F238E27FC236}">
                <a16:creationId xmlns:a16="http://schemas.microsoft.com/office/drawing/2014/main" id="{BDD2FBB7-DB8C-45F5-B007-74E572E925EF}"/>
              </a:ext>
            </a:extLst>
          </p:cNvPr>
          <p:cNvSpPr txBox="1">
            <a:spLocks/>
          </p:cNvSpPr>
          <p:nvPr/>
        </p:nvSpPr>
        <p:spPr>
          <a:xfrm>
            <a:off x="5665782" y="622586"/>
            <a:ext cx="3755736" cy="449814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77" dirty="0">
                <a:solidFill>
                  <a:srgbClr val="002060"/>
                </a:solidFill>
              </a:rPr>
              <a:t>The Solution: &lt;&lt;Your Offering&gt;&gt;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C1D14958-E570-45AD-AE79-5F344B7BD587}"/>
              </a:ext>
            </a:extLst>
          </p:cNvPr>
          <p:cNvSpPr txBox="1">
            <a:spLocks/>
          </p:cNvSpPr>
          <p:nvPr/>
        </p:nvSpPr>
        <p:spPr>
          <a:xfrm>
            <a:off x="5665782" y="955519"/>
            <a:ext cx="3755736" cy="449814"/>
          </a:xfrm>
          <a:prstGeom prst="rect">
            <a:avLst/>
          </a:prstGeom>
        </p:spPr>
        <p:txBody>
          <a:bodyPr vert="horz" lIns="82953" tIns="41476" rIns="82953" bIns="41476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33" dirty="0">
                <a:solidFill>
                  <a:srgbClr val="002060"/>
                </a:solidFill>
              </a:rPr>
              <a:t>Imagine a &lt;&lt;product&gt;&gt; that changes your approach to &lt;&lt;something&gt;&gt;.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1090266-2E02-4741-B125-2E2D8CD95496}"/>
              </a:ext>
            </a:extLst>
          </p:cNvPr>
          <p:cNvCxnSpPr>
            <a:cxnSpLocks/>
          </p:cNvCxnSpPr>
          <p:nvPr/>
        </p:nvCxnSpPr>
        <p:spPr>
          <a:xfrm>
            <a:off x="5720004" y="1511997"/>
            <a:ext cx="3188165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D1BA2E2-F12A-43FD-A7ED-3207E2AEB584}"/>
              </a:ext>
            </a:extLst>
          </p:cNvPr>
          <p:cNvGrpSpPr/>
          <p:nvPr/>
        </p:nvGrpSpPr>
        <p:grpSpPr>
          <a:xfrm>
            <a:off x="3694264" y="125816"/>
            <a:ext cx="1576736" cy="549456"/>
            <a:chOff x="1420167" y="2442855"/>
            <a:chExt cx="1738059" cy="605673"/>
          </a:xfrm>
        </p:grpSpPr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132435E2-8871-4044-9BBA-EEA7824942A2}"/>
                </a:ext>
              </a:extLst>
            </p:cNvPr>
            <p:cNvCxnSpPr>
              <a:cxnSpLocks/>
            </p:cNvCxnSpPr>
            <p:nvPr/>
          </p:nvCxnSpPr>
          <p:spPr>
            <a:xfrm>
              <a:off x="2845378" y="2686807"/>
              <a:ext cx="312848" cy="361721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37F3E1C6-BD51-47F3-AAD8-27CEEB2C022F}"/>
                </a:ext>
              </a:extLst>
            </p:cNvPr>
            <p:cNvSpPr txBox="1"/>
            <p:nvPr/>
          </p:nvSpPr>
          <p:spPr>
            <a:xfrm>
              <a:off x="1420167" y="2442855"/>
              <a:ext cx="1569975" cy="317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70" dirty="0">
                  <a:solidFill>
                    <a:srgbClr val="C00000"/>
                  </a:solidFill>
                </a:rPr>
                <a:t>3. The Offering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2F5DA400-5B34-4981-9255-E7840D4055C4}"/>
              </a:ext>
            </a:extLst>
          </p:cNvPr>
          <p:cNvGrpSpPr/>
          <p:nvPr/>
        </p:nvGrpSpPr>
        <p:grpSpPr>
          <a:xfrm>
            <a:off x="2326364" y="1195373"/>
            <a:ext cx="1406303" cy="1007730"/>
            <a:chOff x="8633501" y="824516"/>
            <a:chExt cx="1550189" cy="1110836"/>
          </a:xfrm>
        </p:grpSpPr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DB6F7538-2A75-43C1-BCAF-860B33800F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19628" y="1411017"/>
              <a:ext cx="237270" cy="524335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0E9B9B5-A1A7-4615-BA53-8C73B90CCBEB}"/>
                </a:ext>
              </a:extLst>
            </p:cNvPr>
            <p:cNvSpPr txBox="1"/>
            <p:nvPr/>
          </p:nvSpPr>
          <p:spPr>
            <a:xfrm>
              <a:off x="8633501" y="824516"/>
              <a:ext cx="1550189" cy="532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70" dirty="0">
                  <a:solidFill>
                    <a:srgbClr val="C00000"/>
                  </a:solidFill>
                </a:rPr>
                <a:t>Your Competitive Environment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AC15F60D-5300-4104-AB4A-8F5E5036883A}"/>
              </a:ext>
            </a:extLst>
          </p:cNvPr>
          <p:cNvGrpSpPr/>
          <p:nvPr/>
        </p:nvGrpSpPr>
        <p:grpSpPr>
          <a:xfrm>
            <a:off x="8996348" y="6226182"/>
            <a:ext cx="909651" cy="523532"/>
            <a:chOff x="290743" y="6611087"/>
            <a:chExt cx="1201881" cy="702051"/>
          </a:xfrm>
        </p:grpSpPr>
        <p:pic>
          <p:nvPicPr>
            <p:cNvPr id="62" name="Graphic 61" descr="Crown">
              <a:extLst>
                <a:ext uri="{FF2B5EF4-FFF2-40B4-BE49-F238E27FC236}">
                  <a16:creationId xmlns:a16="http://schemas.microsoft.com/office/drawing/2014/main" id="{99BFB2FC-1590-434D-A9FE-B0113F15F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627057" y="6611087"/>
              <a:ext cx="494853" cy="494853"/>
            </a:xfrm>
            <a:prstGeom prst="rect">
              <a:avLst/>
            </a:prstGeom>
          </p:spPr>
        </p:pic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34EFA06C-79A7-434F-AA48-4651F5DD4578}"/>
                </a:ext>
              </a:extLst>
            </p:cNvPr>
            <p:cNvSpPr txBox="1"/>
            <p:nvPr/>
          </p:nvSpPr>
          <p:spPr>
            <a:xfrm>
              <a:off x="290743" y="7039536"/>
              <a:ext cx="1201881" cy="273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6" dirty="0">
                  <a:solidFill>
                    <a:schemeClr val="tx2"/>
                  </a:solidFill>
                </a:rPr>
                <a:t>Your Logo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5167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58" descr="Lines intersecting at pushpin">
            <a:extLst>
              <a:ext uri="{FF2B5EF4-FFF2-40B4-BE49-F238E27FC236}">
                <a16:creationId xmlns:a16="http://schemas.microsoft.com/office/drawing/2014/main" id="{0870EF54-560B-4DE7-9926-3479B56AE6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00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0B32F2-8651-4FB5-AF56-28D203B96060}"/>
              </a:ext>
            </a:extLst>
          </p:cNvPr>
          <p:cNvSpPr txBox="1"/>
          <p:nvPr/>
        </p:nvSpPr>
        <p:spPr>
          <a:xfrm>
            <a:off x="931566" y="1787275"/>
            <a:ext cx="3474546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4A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dirty="0">
                <a:solidFill>
                  <a:schemeClr val="tx2"/>
                </a:solidFill>
              </a:rPr>
              <a:t>Our solution provides so much value that it is a no-brainer.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vestibulum, </a:t>
            </a:r>
            <a:r>
              <a:rPr lang="en-US" sz="816" dirty="0" err="1">
                <a:solidFill>
                  <a:schemeClr val="accent6"/>
                </a:solidFill>
              </a:rPr>
              <a:t>metus</a:t>
            </a:r>
            <a:r>
              <a:rPr lang="en-US" sz="816" dirty="0">
                <a:solidFill>
                  <a:schemeClr val="accent6"/>
                </a:solidFill>
              </a:rPr>
              <a:t> a convallis </a:t>
            </a:r>
            <a:r>
              <a:rPr lang="en-US" sz="816" dirty="0" err="1">
                <a:solidFill>
                  <a:schemeClr val="accent6"/>
                </a:solidFill>
              </a:rPr>
              <a:t>elementum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dui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non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ex ligula id </a:t>
            </a:r>
            <a:r>
              <a:rPr lang="en-US" sz="816" dirty="0" err="1">
                <a:solidFill>
                  <a:schemeClr val="accent6"/>
                </a:solidFill>
              </a:rPr>
              <a:t>odio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Suspendisse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potenti</a:t>
            </a:r>
            <a:r>
              <a:rPr lang="en-US" sz="816" dirty="0">
                <a:solidFill>
                  <a:schemeClr val="accent6"/>
                </a:solidFill>
              </a:rPr>
              <a:t>. Duis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nec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accumsan</a:t>
            </a:r>
            <a:r>
              <a:rPr lang="en-US" sz="816" dirty="0">
                <a:solidFill>
                  <a:schemeClr val="accent6"/>
                </a:solidFill>
              </a:rPr>
              <a:t>. Integer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. Nam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 gravida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suscipit</a:t>
            </a:r>
            <a:r>
              <a:rPr lang="en-US" sz="816" dirty="0">
                <a:solidFill>
                  <a:schemeClr val="accent6"/>
                </a:solidFill>
              </a:rPr>
              <a:t> dolor. Aenean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mi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maximus. </a:t>
            </a:r>
            <a:r>
              <a:rPr lang="en-US" sz="816" dirty="0" err="1">
                <a:solidFill>
                  <a:schemeClr val="accent6"/>
                </a:solidFill>
              </a:rPr>
              <a:t>Praesent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1933EC-B354-4E38-A83F-80CF57AA9D18}"/>
              </a:ext>
            </a:extLst>
          </p:cNvPr>
          <p:cNvSpPr txBox="1"/>
          <p:nvPr/>
        </p:nvSpPr>
        <p:spPr>
          <a:xfrm>
            <a:off x="931566" y="2661210"/>
            <a:ext cx="3474546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4B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dirty="0">
                <a:solidFill>
                  <a:schemeClr val="tx2"/>
                </a:solidFill>
              </a:rPr>
              <a:t>Our business model also creates value to our customers. </a:t>
            </a:r>
            <a:r>
              <a:rPr lang="en-US" sz="816" dirty="0">
                <a:solidFill>
                  <a:schemeClr val="accent6"/>
                </a:solidFill>
              </a:rPr>
              <a:t>Nunc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dolor libero. In </a:t>
            </a:r>
            <a:r>
              <a:rPr lang="en-US" sz="816" dirty="0" err="1">
                <a:solidFill>
                  <a:schemeClr val="accent6"/>
                </a:solidFill>
              </a:rPr>
              <a:t>mollis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molestie</a:t>
            </a:r>
            <a:r>
              <a:rPr lang="en-US" sz="816" dirty="0">
                <a:solidFill>
                  <a:schemeClr val="accent6"/>
                </a:solidFill>
              </a:rPr>
              <a:t>. Nunc </a:t>
            </a:r>
            <a:r>
              <a:rPr lang="en-US" sz="816" dirty="0" err="1">
                <a:solidFill>
                  <a:schemeClr val="accent6"/>
                </a:solidFill>
              </a:rPr>
              <a:t>ut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tristique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, at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mauris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sagittis</a:t>
            </a:r>
            <a:r>
              <a:rPr lang="en-US" sz="816" dirty="0">
                <a:solidFill>
                  <a:schemeClr val="accent6"/>
                </a:solidFill>
              </a:rPr>
              <a:t> libero.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in nisi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blandit</a:t>
            </a:r>
            <a:r>
              <a:rPr lang="en-US" sz="816" dirty="0">
                <a:solidFill>
                  <a:schemeClr val="accent6"/>
                </a:solidFill>
              </a:rPr>
              <a:t> nisi in,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tellus</a:t>
            </a:r>
            <a:r>
              <a:rPr lang="en-US" sz="816" dirty="0">
                <a:solidFill>
                  <a:schemeClr val="accent6"/>
                </a:solidFill>
              </a:rPr>
              <a:t>. Vestibulum et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pharetra,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quis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Fusce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at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porttitor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leo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dignissim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5B7A658-61DF-4776-924B-145DD66FF9A3}"/>
              </a:ext>
            </a:extLst>
          </p:cNvPr>
          <p:cNvSpPr txBox="1"/>
          <p:nvPr/>
        </p:nvSpPr>
        <p:spPr>
          <a:xfrm>
            <a:off x="931566" y="3484255"/>
            <a:ext cx="3474546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4C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dirty="0">
                <a:solidFill>
                  <a:schemeClr val="tx2"/>
                </a:solidFill>
              </a:rPr>
              <a:t>Building traction takes a customer acquisition strategy so we </a:t>
            </a:r>
            <a:r>
              <a:rPr lang="en-US" sz="816" dirty="0">
                <a:solidFill>
                  <a:schemeClr val="accent6"/>
                </a:solidFill>
              </a:rPr>
              <a:t> Sed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ligula, sed tempus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a. Aenean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et </a:t>
            </a:r>
            <a:r>
              <a:rPr lang="en-US" sz="816" dirty="0" err="1">
                <a:solidFill>
                  <a:schemeClr val="accent6"/>
                </a:solidFill>
              </a:rPr>
              <a:t>ultrices</a:t>
            </a:r>
            <a:r>
              <a:rPr lang="en-US" sz="816" dirty="0">
                <a:solidFill>
                  <a:schemeClr val="accent6"/>
                </a:solidFill>
              </a:rPr>
              <a:t>. Maecenas </a:t>
            </a:r>
            <a:r>
              <a:rPr lang="en-US" sz="816" dirty="0" err="1">
                <a:solidFill>
                  <a:schemeClr val="accent6"/>
                </a:solidFill>
              </a:rPr>
              <a:t>finibus</a:t>
            </a:r>
            <a:r>
              <a:rPr lang="en-US" sz="816" dirty="0">
                <a:solidFill>
                  <a:schemeClr val="accent6"/>
                </a:solidFill>
              </a:rPr>
              <a:t> ante non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vehicula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Etiam</a:t>
            </a:r>
            <a:r>
              <a:rPr lang="en-US" sz="816" dirty="0">
                <a:solidFill>
                  <a:schemeClr val="accent6"/>
                </a:solidFill>
              </a:rPr>
              <a:t> ac cursus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, in </a:t>
            </a:r>
            <a:r>
              <a:rPr lang="en-US" sz="816" dirty="0" err="1">
                <a:solidFill>
                  <a:schemeClr val="accent6"/>
                </a:solidFill>
              </a:rPr>
              <a:t>sollicitudin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enim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consequat</a:t>
            </a:r>
            <a:r>
              <a:rPr lang="en-US" sz="816" dirty="0">
                <a:solidFill>
                  <a:schemeClr val="accent6"/>
                </a:solidFill>
              </a:rPr>
              <a:t> lorem </a:t>
            </a:r>
            <a:r>
              <a:rPr lang="en-US" sz="816" dirty="0" err="1">
                <a:solidFill>
                  <a:schemeClr val="accent6"/>
                </a:solidFill>
              </a:rPr>
              <a:t>quis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ultrices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convallis,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tempus porta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est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urna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rhoncus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justo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sagittis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sem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tellus</a:t>
            </a:r>
            <a:r>
              <a:rPr lang="en-US" sz="816" dirty="0">
                <a:solidFill>
                  <a:schemeClr val="accent6"/>
                </a:solidFill>
              </a:rPr>
              <a:t> in </a:t>
            </a:r>
            <a:r>
              <a:rPr lang="en-US" sz="816" dirty="0" err="1">
                <a:solidFill>
                  <a:schemeClr val="accent6"/>
                </a:solidFill>
              </a:rPr>
              <a:t>nisl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60B13D-6724-4172-94F5-B8AB9901B1EC}"/>
              </a:ext>
            </a:extLst>
          </p:cNvPr>
          <p:cNvSpPr txBox="1"/>
          <p:nvPr/>
        </p:nvSpPr>
        <p:spPr>
          <a:xfrm>
            <a:off x="5294527" y="3470137"/>
            <a:ext cx="3312095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4D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dirty="0">
                <a:solidFill>
                  <a:schemeClr val="tx2"/>
                </a:solidFill>
              </a:rPr>
              <a:t>To make this happen, we estimate our budget needs in the range of </a:t>
            </a:r>
            <a:r>
              <a:rPr lang="en-US" sz="816" dirty="0">
                <a:solidFill>
                  <a:schemeClr val="accent6"/>
                </a:solidFill>
              </a:rPr>
              <a:t>Nunc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dolor libero. In </a:t>
            </a:r>
            <a:r>
              <a:rPr lang="en-US" sz="816" dirty="0" err="1">
                <a:solidFill>
                  <a:schemeClr val="accent6"/>
                </a:solidFill>
              </a:rPr>
              <a:t>mollis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molestie</a:t>
            </a:r>
            <a:r>
              <a:rPr lang="en-US" sz="816" dirty="0">
                <a:solidFill>
                  <a:schemeClr val="accent6"/>
                </a:solidFill>
              </a:rPr>
              <a:t>. Nunc </a:t>
            </a:r>
            <a:r>
              <a:rPr lang="en-US" sz="816" dirty="0" err="1">
                <a:solidFill>
                  <a:schemeClr val="accent6"/>
                </a:solidFill>
              </a:rPr>
              <a:t>ut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tristique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, at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mauris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sagittis</a:t>
            </a:r>
            <a:r>
              <a:rPr lang="en-US" sz="816" dirty="0">
                <a:solidFill>
                  <a:schemeClr val="accent6"/>
                </a:solidFill>
              </a:rPr>
              <a:t> libero.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in nisi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blandit</a:t>
            </a:r>
            <a:r>
              <a:rPr lang="en-US" sz="816" dirty="0">
                <a:solidFill>
                  <a:schemeClr val="accent6"/>
                </a:solidFill>
              </a:rPr>
              <a:t> nisi in,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tellus</a:t>
            </a:r>
            <a:r>
              <a:rPr lang="en-US" sz="816" dirty="0">
                <a:solidFill>
                  <a:schemeClr val="accent6"/>
                </a:solidFill>
              </a:rPr>
              <a:t>. Vestibulum et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pharetra,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quis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Fusce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at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porttitor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leo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dignissim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endParaRPr lang="en-US" sz="816" dirty="0">
              <a:solidFill>
                <a:schemeClr val="tx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800C42-F19D-4242-8866-6A7F872D2839}"/>
              </a:ext>
            </a:extLst>
          </p:cNvPr>
          <p:cNvSpPr txBox="1"/>
          <p:nvPr/>
        </p:nvSpPr>
        <p:spPr>
          <a:xfrm>
            <a:off x="5302478" y="4348800"/>
            <a:ext cx="3312095" cy="971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4E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dirty="0">
                <a:solidFill>
                  <a:schemeClr val="tx2"/>
                </a:solidFill>
              </a:rPr>
              <a:t>We will measure success with the following indicators. First,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vestibulum, </a:t>
            </a:r>
            <a:r>
              <a:rPr lang="en-US" sz="816" dirty="0" err="1">
                <a:solidFill>
                  <a:schemeClr val="accent6"/>
                </a:solidFill>
              </a:rPr>
              <a:t>metus</a:t>
            </a:r>
            <a:r>
              <a:rPr lang="en-US" sz="816" dirty="0">
                <a:solidFill>
                  <a:schemeClr val="accent6"/>
                </a:solidFill>
              </a:rPr>
              <a:t> a convallis </a:t>
            </a:r>
            <a:r>
              <a:rPr lang="en-US" sz="816" dirty="0" err="1">
                <a:solidFill>
                  <a:schemeClr val="accent6"/>
                </a:solidFill>
              </a:rPr>
              <a:t>elementum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dui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non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ex ligula id </a:t>
            </a:r>
            <a:r>
              <a:rPr lang="en-US" sz="816" dirty="0" err="1">
                <a:solidFill>
                  <a:schemeClr val="accent6"/>
                </a:solidFill>
              </a:rPr>
              <a:t>odio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Suspendisse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potenti</a:t>
            </a:r>
            <a:r>
              <a:rPr lang="en-US" sz="816" dirty="0">
                <a:solidFill>
                  <a:schemeClr val="accent6"/>
                </a:solidFill>
              </a:rPr>
              <a:t>. Duis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nec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accumsan</a:t>
            </a:r>
            <a:r>
              <a:rPr lang="en-US" sz="816" dirty="0">
                <a:solidFill>
                  <a:schemeClr val="accent6"/>
                </a:solidFill>
              </a:rPr>
              <a:t>. Integer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. Nam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 gravida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suscipit</a:t>
            </a:r>
            <a:r>
              <a:rPr lang="en-US" sz="816" dirty="0">
                <a:solidFill>
                  <a:schemeClr val="accent6"/>
                </a:solidFill>
              </a:rPr>
              <a:t> dolor. Aenean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mi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maximus. </a:t>
            </a:r>
            <a:r>
              <a:rPr lang="en-US" sz="816" dirty="0" err="1">
                <a:solidFill>
                  <a:schemeClr val="accent6"/>
                </a:solidFill>
              </a:rPr>
              <a:t>Praesent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ADDC53A-718E-431F-ADA7-A8E408B1302F}"/>
              </a:ext>
            </a:extLst>
          </p:cNvPr>
          <p:cNvGrpSpPr/>
          <p:nvPr/>
        </p:nvGrpSpPr>
        <p:grpSpPr>
          <a:xfrm>
            <a:off x="1522889" y="5268369"/>
            <a:ext cx="1258569" cy="1251146"/>
            <a:chOff x="2091240" y="4134971"/>
            <a:chExt cx="1310866" cy="1295796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3A492C9-0272-4C57-B9AC-1553F08C8E51}"/>
                </a:ext>
              </a:extLst>
            </p:cNvPr>
            <p:cNvSpPr/>
            <p:nvPr/>
          </p:nvSpPr>
          <p:spPr>
            <a:xfrm>
              <a:off x="2091240" y="4134971"/>
              <a:ext cx="1310866" cy="1295796"/>
            </a:xfrm>
            <a:prstGeom prst="ellipse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98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1EBBEE6-AC9A-454A-812D-1B31BE71FD2E}"/>
                </a:ext>
              </a:extLst>
            </p:cNvPr>
            <p:cNvSpPr txBox="1"/>
            <p:nvPr/>
          </p:nvSpPr>
          <p:spPr>
            <a:xfrm>
              <a:off x="2326452" y="4421319"/>
              <a:ext cx="840441" cy="442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77" dirty="0">
                  <a:solidFill>
                    <a:srgbClr val="002060"/>
                  </a:solidFill>
                </a:rPr>
                <a:t>500k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3C09B36-DE84-42A3-9878-04E543A0DE26}"/>
                </a:ext>
              </a:extLst>
            </p:cNvPr>
            <p:cNvSpPr txBox="1"/>
            <p:nvPr/>
          </p:nvSpPr>
          <p:spPr>
            <a:xfrm>
              <a:off x="2144119" y="4794589"/>
              <a:ext cx="1232553" cy="334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98" dirty="0">
                  <a:solidFill>
                    <a:srgbClr val="002060"/>
                  </a:solidFill>
                </a:rPr>
                <a:t>USERS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7FB5770-3BEB-4502-A730-245FDD637E3B}"/>
              </a:ext>
            </a:extLst>
          </p:cNvPr>
          <p:cNvGrpSpPr/>
          <p:nvPr/>
        </p:nvGrpSpPr>
        <p:grpSpPr>
          <a:xfrm>
            <a:off x="2844251" y="4900448"/>
            <a:ext cx="1258568" cy="1251146"/>
            <a:chOff x="2091240" y="4134971"/>
            <a:chExt cx="1310866" cy="1295796"/>
          </a:xfrm>
          <a:noFill/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BF79FCD2-57B4-4FFA-8FCA-7CCE61DCBE8E}"/>
                </a:ext>
              </a:extLst>
            </p:cNvPr>
            <p:cNvSpPr/>
            <p:nvPr/>
          </p:nvSpPr>
          <p:spPr>
            <a:xfrm>
              <a:off x="2091240" y="4134971"/>
              <a:ext cx="1310866" cy="1295796"/>
            </a:xfrm>
            <a:prstGeom prst="ellipse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98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5ED5977-8768-4920-8C20-574379B5F986}"/>
                </a:ext>
              </a:extLst>
            </p:cNvPr>
            <p:cNvSpPr txBox="1"/>
            <p:nvPr/>
          </p:nvSpPr>
          <p:spPr>
            <a:xfrm>
              <a:off x="2401481" y="4257374"/>
              <a:ext cx="701874" cy="67404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29" dirty="0">
                  <a:solidFill>
                    <a:srgbClr val="002060"/>
                  </a:solidFill>
                </a:rPr>
                <a:t>4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F4B9283-82E0-4401-89BB-869CC1B7B3B5}"/>
                </a:ext>
              </a:extLst>
            </p:cNvPr>
            <p:cNvSpPr txBox="1"/>
            <p:nvPr/>
          </p:nvSpPr>
          <p:spPr>
            <a:xfrm>
              <a:off x="2226670" y="4794589"/>
              <a:ext cx="1028630" cy="33436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98" dirty="0">
                  <a:solidFill>
                    <a:srgbClr val="002060"/>
                  </a:solidFill>
                </a:rPr>
                <a:t>KPIs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B08516C-E69F-4639-9BEC-ADE9F36F65FE}"/>
              </a:ext>
            </a:extLst>
          </p:cNvPr>
          <p:cNvGrpSpPr/>
          <p:nvPr/>
        </p:nvGrpSpPr>
        <p:grpSpPr>
          <a:xfrm>
            <a:off x="5089780" y="1802870"/>
            <a:ext cx="3721588" cy="972251"/>
            <a:chOff x="1129553" y="5571631"/>
            <a:chExt cx="4102362" cy="1071727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FCF4239D-4ECF-47C0-809B-57417BEEC4B4}"/>
                </a:ext>
              </a:extLst>
            </p:cNvPr>
            <p:cNvGrpSpPr/>
            <p:nvPr/>
          </p:nvGrpSpPr>
          <p:grpSpPr>
            <a:xfrm>
              <a:off x="1129553" y="5571631"/>
              <a:ext cx="4027394" cy="605051"/>
              <a:chOff x="1129553" y="5571631"/>
              <a:chExt cx="4027394" cy="605051"/>
            </a:xfrm>
          </p:grpSpPr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E10996C0-8B64-4C29-9E85-6D835646EF68}"/>
                  </a:ext>
                </a:extLst>
              </p:cNvPr>
              <p:cNvCxnSpPr/>
              <p:nvPr/>
            </p:nvCxnSpPr>
            <p:spPr>
              <a:xfrm>
                <a:off x="1129553" y="6071347"/>
                <a:ext cx="4027394" cy="0"/>
              </a:xfrm>
              <a:prstGeom prst="straightConnector1">
                <a:avLst/>
              </a:prstGeom>
              <a:ln w="127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A05E4CFB-36C8-4F0B-845E-044624D2F0A5}"/>
                  </a:ext>
                </a:extLst>
              </p:cNvPr>
              <p:cNvCxnSpPr/>
              <p:nvPr/>
            </p:nvCxnSpPr>
            <p:spPr>
              <a:xfrm>
                <a:off x="1230406" y="5970494"/>
                <a:ext cx="0" cy="188259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677A1537-D6BC-4536-A6AD-9E06CECD001C}"/>
                  </a:ext>
                </a:extLst>
              </p:cNvPr>
              <p:cNvGrpSpPr/>
              <p:nvPr/>
            </p:nvGrpSpPr>
            <p:grpSpPr>
              <a:xfrm>
                <a:off x="2340256" y="5571631"/>
                <a:ext cx="333474" cy="605051"/>
                <a:chOff x="2340256" y="5571631"/>
                <a:chExt cx="333474" cy="605051"/>
              </a:xfrm>
            </p:grpSpPr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55E79F59-35C4-4B12-B8E7-895038BC0932}"/>
                    </a:ext>
                  </a:extLst>
                </p:cNvPr>
                <p:cNvCxnSpPr/>
                <p:nvPr/>
              </p:nvCxnSpPr>
              <p:spPr>
                <a:xfrm>
                  <a:off x="2506993" y="5988423"/>
                  <a:ext cx="0" cy="188259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C79AD2C2-8F2E-41E1-B22C-7FC2A09C8E53}"/>
                    </a:ext>
                  </a:extLst>
                </p:cNvPr>
                <p:cNvSpPr txBox="1"/>
                <p:nvPr/>
              </p:nvSpPr>
              <p:spPr>
                <a:xfrm>
                  <a:off x="2340256" y="5571631"/>
                  <a:ext cx="333474" cy="2401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16" dirty="0">
                      <a:solidFill>
                        <a:schemeClr val="tx2"/>
                      </a:solidFill>
                      <a:latin typeface="Gotham" pitchFamily="50" charset="0"/>
                    </a:rPr>
                    <a:t>Y1</a:t>
                  </a:r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C0C8F600-FB41-4A38-808F-3B50D980240A}"/>
                  </a:ext>
                </a:extLst>
              </p:cNvPr>
              <p:cNvGrpSpPr/>
              <p:nvPr/>
            </p:nvGrpSpPr>
            <p:grpSpPr>
              <a:xfrm>
                <a:off x="3238794" y="5571631"/>
                <a:ext cx="385185" cy="605051"/>
                <a:chOff x="2340255" y="5571631"/>
                <a:chExt cx="385185" cy="605051"/>
              </a:xfrm>
            </p:grpSpPr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48CE77A9-BB92-493C-B0CD-8089843DE018}"/>
                    </a:ext>
                  </a:extLst>
                </p:cNvPr>
                <p:cNvCxnSpPr/>
                <p:nvPr/>
              </p:nvCxnSpPr>
              <p:spPr>
                <a:xfrm>
                  <a:off x="2513717" y="5988423"/>
                  <a:ext cx="0" cy="188259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A3E0EBAD-C418-46C2-A13F-6DFDC2A7250F}"/>
                    </a:ext>
                  </a:extLst>
                </p:cNvPr>
                <p:cNvSpPr txBox="1"/>
                <p:nvPr/>
              </p:nvSpPr>
              <p:spPr>
                <a:xfrm>
                  <a:off x="2340255" y="5571631"/>
                  <a:ext cx="385185" cy="2401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16" dirty="0">
                      <a:solidFill>
                        <a:schemeClr val="tx2"/>
                      </a:solidFill>
                      <a:latin typeface="Gotham" pitchFamily="50" charset="0"/>
                    </a:rPr>
                    <a:t>Y2</a:t>
                  </a:r>
                </a:p>
              </p:txBody>
            </p:sp>
          </p:grp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AC4C12C7-504F-4CA7-9E50-7ADDF01FDCAE}"/>
                  </a:ext>
                </a:extLst>
              </p:cNvPr>
              <p:cNvGrpSpPr/>
              <p:nvPr/>
            </p:nvGrpSpPr>
            <p:grpSpPr>
              <a:xfrm>
                <a:off x="4060240" y="5571631"/>
                <a:ext cx="385185" cy="605051"/>
                <a:chOff x="2340255" y="5571631"/>
                <a:chExt cx="385185" cy="605051"/>
              </a:xfrm>
            </p:grpSpPr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842611E0-7D8A-4193-9DD2-1671721498C4}"/>
                    </a:ext>
                  </a:extLst>
                </p:cNvPr>
                <p:cNvCxnSpPr/>
                <p:nvPr/>
              </p:nvCxnSpPr>
              <p:spPr>
                <a:xfrm>
                  <a:off x="2513717" y="5988423"/>
                  <a:ext cx="0" cy="188259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F1579A06-45C5-48EF-ADAE-C0DF63C0E747}"/>
                    </a:ext>
                  </a:extLst>
                </p:cNvPr>
                <p:cNvSpPr txBox="1"/>
                <p:nvPr/>
              </p:nvSpPr>
              <p:spPr>
                <a:xfrm>
                  <a:off x="2340255" y="5571631"/>
                  <a:ext cx="385185" cy="2401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16" dirty="0">
                      <a:solidFill>
                        <a:schemeClr val="tx2"/>
                      </a:solidFill>
                      <a:latin typeface="Gotham" pitchFamily="50" charset="0"/>
                    </a:rPr>
                    <a:t>Y3</a:t>
                  </a:r>
                </a:p>
              </p:txBody>
            </p:sp>
          </p:grp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CD5707C-0A4C-46AD-9742-70FA46E211C6}"/>
                </a:ext>
              </a:extLst>
            </p:cNvPr>
            <p:cNvSpPr txBox="1"/>
            <p:nvPr/>
          </p:nvSpPr>
          <p:spPr>
            <a:xfrm>
              <a:off x="2452114" y="6154272"/>
              <a:ext cx="1088048" cy="471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55539" indent="-155539">
                <a:buFont typeface="Arial" panose="020B0604020202020204" pitchFamily="34" charset="0"/>
                <a:buChar char="•"/>
              </a:pPr>
              <a:r>
                <a:rPr lang="en-US" sz="726" dirty="0" err="1">
                  <a:solidFill>
                    <a:schemeClr val="tx2"/>
                  </a:solidFill>
                  <a:latin typeface="Gotham" pitchFamily="50" charset="0"/>
                </a:rPr>
                <a:t>xxxx</a:t>
              </a:r>
              <a:r>
                <a:rPr lang="en-US" sz="726" dirty="0">
                  <a:solidFill>
                    <a:schemeClr val="tx2"/>
                  </a:solidFill>
                  <a:latin typeface="Gotham" pitchFamily="50" charset="0"/>
                </a:rPr>
                <a:t> </a:t>
              </a:r>
            </a:p>
            <a:p>
              <a:pPr marL="155539" indent="-155539">
                <a:buFont typeface="Arial" panose="020B0604020202020204" pitchFamily="34" charset="0"/>
                <a:buChar char="•"/>
              </a:pPr>
              <a:r>
                <a:rPr lang="en-US" sz="726" dirty="0" err="1">
                  <a:solidFill>
                    <a:schemeClr val="tx2"/>
                  </a:solidFill>
                  <a:latin typeface="Gotham" pitchFamily="50" charset="0"/>
                </a:rPr>
                <a:t>xxxx</a:t>
              </a:r>
              <a:r>
                <a:rPr lang="en-US" sz="726" dirty="0">
                  <a:solidFill>
                    <a:schemeClr val="tx2"/>
                  </a:solidFill>
                  <a:latin typeface="Gotham" pitchFamily="50" charset="0"/>
                </a:rPr>
                <a:t> </a:t>
              </a:r>
            </a:p>
            <a:p>
              <a:pPr marL="155539" indent="-155539">
                <a:buFont typeface="Arial" panose="020B0604020202020204" pitchFamily="34" charset="0"/>
                <a:buChar char="•"/>
              </a:pPr>
              <a:r>
                <a:rPr lang="en-US" sz="726" dirty="0" err="1">
                  <a:solidFill>
                    <a:schemeClr val="tx2"/>
                  </a:solidFill>
                  <a:latin typeface="Gotham" pitchFamily="50" charset="0"/>
                </a:rPr>
                <a:t>xxxx</a:t>
              </a:r>
              <a:endParaRPr lang="en-US" sz="726" dirty="0">
                <a:solidFill>
                  <a:schemeClr val="tx2"/>
                </a:solidFill>
                <a:latin typeface="Gotham" pitchFamily="50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9DA1E60-D751-4236-B00E-CCCEB6C07BA6}"/>
                </a:ext>
              </a:extLst>
            </p:cNvPr>
            <p:cNvSpPr txBox="1"/>
            <p:nvPr/>
          </p:nvSpPr>
          <p:spPr>
            <a:xfrm>
              <a:off x="3391254" y="6172201"/>
              <a:ext cx="873098" cy="471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55539" indent="-155539">
                <a:buFont typeface="Arial" panose="020B0604020202020204" pitchFamily="34" charset="0"/>
                <a:buChar char="•"/>
              </a:pPr>
              <a:r>
                <a:rPr lang="en-US" sz="726" dirty="0" err="1">
                  <a:solidFill>
                    <a:schemeClr val="tx2"/>
                  </a:solidFill>
                  <a:latin typeface="Gotham" pitchFamily="50" charset="0"/>
                </a:rPr>
                <a:t>xxxx</a:t>
              </a:r>
              <a:r>
                <a:rPr lang="en-US" sz="726" dirty="0">
                  <a:solidFill>
                    <a:schemeClr val="tx2"/>
                  </a:solidFill>
                  <a:latin typeface="Gotham" pitchFamily="50" charset="0"/>
                </a:rPr>
                <a:t> </a:t>
              </a:r>
            </a:p>
            <a:p>
              <a:pPr marL="155539" indent="-155539">
                <a:buFont typeface="Arial" panose="020B0604020202020204" pitchFamily="34" charset="0"/>
                <a:buChar char="•"/>
              </a:pPr>
              <a:r>
                <a:rPr lang="en-US" sz="726" dirty="0" err="1">
                  <a:solidFill>
                    <a:schemeClr val="tx2"/>
                  </a:solidFill>
                  <a:latin typeface="Gotham" pitchFamily="50" charset="0"/>
                </a:rPr>
                <a:t>xxxx</a:t>
              </a:r>
              <a:r>
                <a:rPr lang="en-US" sz="726" dirty="0">
                  <a:solidFill>
                    <a:schemeClr val="tx2"/>
                  </a:solidFill>
                  <a:latin typeface="Gotham" pitchFamily="50" charset="0"/>
                </a:rPr>
                <a:t> </a:t>
              </a:r>
            </a:p>
            <a:p>
              <a:pPr marL="155539" indent="-155539">
                <a:buFont typeface="Arial" panose="020B0604020202020204" pitchFamily="34" charset="0"/>
                <a:buChar char="•"/>
              </a:pPr>
              <a:r>
                <a:rPr lang="en-US" sz="726" dirty="0" err="1">
                  <a:solidFill>
                    <a:schemeClr val="tx2"/>
                  </a:solidFill>
                  <a:latin typeface="Gotham" pitchFamily="50" charset="0"/>
                </a:rPr>
                <a:t>xxxx</a:t>
              </a:r>
              <a:endParaRPr lang="en-US" sz="726" dirty="0">
                <a:solidFill>
                  <a:schemeClr val="tx2"/>
                </a:solidFill>
                <a:latin typeface="Gotham" pitchFamily="50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2FC83A0-A6E7-45BB-A44E-894DB7C76288}"/>
                </a:ext>
              </a:extLst>
            </p:cNvPr>
            <p:cNvSpPr txBox="1"/>
            <p:nvPr/>
          </p:nvSpPr>
          <p:spPr>
            <a:xfrm>
              <a:off x="4285700" y="6172201"/>
              <a:ext cx="946215" cy="471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55539" indent="-155539">
                <a:buFont typeface="Arial" panose="020B0604020202020204" pitchFamily="34" charset="0"/>
                <a:buChar char="•"/>
              </a:pPr>
              <a:r>
                <a:rPr lang="en-US" sz="726" dirty="0" err="1">
                  <a:solidFill>
                    <a:schemeClr val="tx2"/>
                  </a:solidFill>
                  <a:latin typeface="Gotham" pitchFamily="50" charset="0"/>
                </a:rPr>
                <a:t>xxxx</a:t>
              </a:r>
              <a:r>
                <a:rPr lang="en-US" sz="726" dirty="0">
                  <a:solidFill>
                    <a:schemeClr val="tx2"/>
                  </a:solidFill>
                  <a:latin typeface="Gotham" pitchFamily="50" charset="0"/>
                </a:rPr>
                <a:t> </a:t>
              </a:r>
            </a:p>
            <a:p>
              <a:pPr marL="155539" indent="-155539">
                <a:buFont typeface="Arial" panose="020B0604020202020204" pitchFamily="34" charset="0"/>
                <a:buChar char="•"/>
              </a:pPr>
              <a:r>
                <a:rPr lang="en-US" sz="726" dirty="0" err="1">
                  <a:solidFill>
                    <a:schemeClr val="tx2"/>
                  </a:solidFill>
                  <a:latin typeface="Gotham" pitchFamily="50" charset="0"/>
                </a:rPr>
                <a:t>xxxx</a:t>
              </a:r>
              <a:r>
                <a:rPr lang="en-US" sz="726" dirty="0">
                  <a:solidFill>
                    <a:schemeClr val="tx2"/>
                  </a:solidFill>
                  <a:latin typeface="Gotham" pitchFamily="50" charset="0"/>
                </a:rPr>
                <a:t> </a:t>
              </a:r>
            </a:p>
            <a:p>
              <a:pPr marL="155539" indent="-155539">
                <a:buFont typeface="Arial" panose="020B0604020202020204" pitchFamily="34" charset="0"/>
                <a:buChar char="•"/>
              </a:pPr>
              <a:r>
                <a:rPr lang="en-US" sz="726" dirty="0" err="1">
                  <a:solidFill>
                    <a:schemeClr val="tx2"/>
                  </a:solidFill>
                  <a:latin typeface="Gotham" pitchFamily="50" charset="0"/>
                </a:rPr>
                <a:t>xxxx</a:t>
              </a:r>
              <a:endParaRPr lang="en-US" sz="726" dirty="0">
                <a:solidFill>
                  <a:schemeClr val="tx2"/>
                </a:solidFill>
                <a:latin typeface="Gotham" pitchFamily="50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68F26AE-E934-480C-87EE-F82571DD1BDA}"/>
                </a:ext>
              </a:extLst>
            </p:cNvPr>
            <p:cNvSpPr txBox="1"/>
            <p:nvPr/>
          </p:nvSpPr>
          <p:spPr>
            <a:xfrm>
              <a:off x="1210384" y="6172201"/>
              <a:ext cx="1296607" cy="471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55539" indent="-155539">
                <a:buFont typeface="Arial" panose="020B0604020202020204" pitchFamily="34" charset="0"/>
                <a:buChar char="•"/>
              </a:pPr>
              <a:r>
                <a:rPr lang="en-US" sz="726" dirty="0" err="1">
                  <a:solidFill>
                    <a:schemeClr val="tx2"/>
                  </a:solidFill>
                  <a:latin typeface="Gotham" pitchFamily="50" charset="0"/>
                </a:rPr>
                <a:t>xxxx</a:t>
              </a:r>
              <a:r>
                <a:rPr lang="en-US" sz="726" dirty="0">
                  <a:solidFill>
                    <a:schemeClr val="tx2"/>
                  </a:solidFill>
                  <a:latin typeface="Gotham" pitchFamily="50" charset="0"/>
                </a:rPr>
                <a:t> </a:t>
              </a:r>
            </a:p>
            <a:p>
              <a:pPr marL="155539" indent="-155539">
                <a:buFont typeface="Arial" panose="020B0604020202020204" pitchFamily="34" charset="0"/>
                <a:buChar char="•"/>
              </a:pPr>
              <a:r>
                <a:rPr lang="en-US" sz="726" dirty="0" err="1">
                  <a:solidFill>
                    <a:schemeClr val="tx2"/>
                  </a:solidFill>
                  <a:latin typeface="Gotham" pitchFamily="50" charset="0"/>
                </a:rPr>
                <a:t>xxxx</a:t>
              </a:r>
              <a:r>
                <a:rPr lang="en-US" sz="726" dirty="0">
                  <a:solidFill>
                    <a:schemeClr val="tx2"/>
                  </a:solidFill>
                  <a:latin typeface="Gotham" pitchFamily="50" charset="0"/>
                </a:rPr>
                <a:t> </a:t>
              </a:r>
            </a:p>
            <a:p>
              <a:pPr marL="155539" indent="-155539">
                <a:buFont typeface="Arial" panose="020B0604020202020204" pitchFamily="34" charset="0"/>
                <a:buChar char="•"/>
              </a:pPr>
              <a:r>
                <a:rPr lang="en-US" sz="726" dirty="0" err="1">
                  <a:solidFill>
                    <a:schemeClr val="tx2"/>
                  </a:solidFill>
                  <a:latin typeface="Gotham" pitchFamily="50" charset="0"/>
                </a:rPr>
                <a:t>xxxx</a:t>
              </a:r>
              <a:endParaRPr lang="en-US" sz="726" dirty="0">
                <a:solidFill>
                  <a:schemeClr val="tx2"/>
                </a:solidFill>
                <a:latin typeface="Gotham" pitchFamily="50" charset="0"/>
              </a:endParaRPr>
            </a:p>
          </p:txBody>
        </p:sp>
      </p:grpSp>
      <p:sp>
        <p:nvSpPr>
          <p:cNvPr id="56" name="Title 1">
            <a:extLst>
              <a:ext uri="{FF2B5EF4-FFF2-40B4-BE49-F238E27FC236}">
                <a16:creationId xmlns:a16="http://schemas.microsoft.com/office/drawing/2014/main" id="{AFA85592-2693-4098-B266-94E07941CE4C}"/>
              </a:ext>
            </a:extLst>
          </p:cNvPr>
          <p:cNvSpPr txBox="1">
            <a:spLocks/>
          </p:cNvSpPr>
          <p:nvPr/>
        </p:nvSpPr>
        <p:spPr>
          <a:xfrm>
            <a:off x="931567" y="943437"/>
            <a:ext cx="3755736" cy="449814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77" dirty="0">
                <a:solidFill>
                  <a:srgbClr val="002060"/>
                </a:solidFill>
              </a:rPr>
              <a:t>A &lt;&lt;number&gt;&gt; Market.</a:t>
            </a:r>
          </a:p>
        </p:txBody>
      </p:sp>
      <p:sp>
        <p:nvSpPr>
          <p:cNvPr id="57" name="Title 1">
            <a:extLst>
              <a:ext uri="{FF2B5EF4-FFF2-40B4-BE49-F238E27FC236}">
                <a16:creationId xmlns:a16="http://schemas.microsoft.com/office/drawing/2014/main" id="{37EC551B-9DE3-4D39-BC2A-533FB9ED30C2}"/>
              </a:ext>
            </a:extLst>
          </p:cNvPr>
          <p:cNvSpPr txBox="1">
            <a:spLocks/>
          </p:cNvSpPr>
          <p:nvPr/>
        </p:nvSpPr>
        <p:spPr>
          <a:xfrm>
            <a:off x="931567" y="1231640"/>
            <a:ext cx="3755736" cy="449814"/>
          </a:xfrm>
          <a:prstGeom prst="rect">
            <a:avLst/>
          </a:prstGeom>
        </p:spPr>
        <p:txBody>
          <a:bodyPr vert="horz" lIns="82953" tIns="41476" rIns="82953" bIns="41476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33" dirty="0">
                <a:solidFill>
                  <a:srgbClr val="002060"/>
                </a:solidFill>
              </a:rPr>
              <a:t>Reaching &lt;&lt;users&gt;&gt; by &lt;&lt;&gt;&gt;.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6AA06EB2-1536-4355-99D6-A000093DBD04}"/>
              </a:ext>
            </a:extLst>
          </p:cNvPr>
          <p:cNvCxnSpPr>
            <a:cxnSpLocks/>
          </p:cNvCxnSpPr>
          <p:nvPr/>
        </p:nvCxnSpPr>
        <p:spPr>
          <a:xfrm>
            <a:off x="931566" y="1693138"/>
            <a:ext cx="3188165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60">
            <a:extLst>
              <a:ext uri="{FF2B5EF4-FFF2-40B4-BE49-F238E27FC236}">
                <a16:creationId xmlns:a16="http://schemas.microsoft.com/office/drawing/2014/main" id="{514F9B5B-5F0E-41FB-9541-5751CE07CD07}"/>
              </a:ext>
            </a:extLst>
          </p:cNvPr>
          <p:cNvGrpSpPr/>
          <p:nvPr/>
        </p:nvGrpSpPr>
        <p:grpSpPr>
          <a:xfrm>
            <a:off x="3815987" y="593476"/>
            <a:ext cx="1784976" cy="639441"/>
            <a:chOff x="2421496" y="2200149"/>
            <a:chExt cx="1967605" cy="704865"/>
          </a:xfrm>
        </p:grpSpPr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1B4593A6-FAAE-463D-9EDA-DAAD3D484D0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21496" y="2594806"/>
              <a:ext cx="484571" cy="310208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066D169-8684-4F55-B5D0-40BA2BD3D1E9}"/>
                </a:ext>
              </a:extLst>
            </p:cNvPr>
            <p:cNvSpPr txBox="1"/>
            <p:nvPr/>
          </p:nvSpPr>
          <p:spPr>
            <a:xfrm>
              <a:off x="2819126" y="2200149"/>
              <a:ext cx="1569975" cy="532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70" dirty="0">
                  <a:solidFill>
                    <a:srgbClr val="C00000"/>
                  </a:solidFill>
                </a:rPr>
                <a:t>4. Traction</a:t>
              </a:r>
            </a:p>
            <a:p>
              <a:pPr algn="ctr"/>
              <a:r>
                <a:rPr lang="en-US" sz="1270" dirty="0">
                  <a:solidFill>
                    <a:srgbClr val="C00000"/>
                  </a:solidFill>
                </a:rPr>
                <a:t>&amp; Go to Market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A0256C79-8049-4AF0-A1C1-4F41EE4AB362}"/>
              </a:ext>
            </a:extLst>
          </p:cNvPr>
          <p:cNvGrpSpPr/>
          <p:nvPr/>
        </p:nvGrpSpPr>
        <p:grpSpPr>
          <a:xfrm>
            <a:off x="6753709" y="360759"/>
            <a:ext cx="2204300" cy="992572"/>
            <a:chOff x="7343553" y="590573"/>
            <a:chExt cx="2429833" cy="1094127"/>
          </a:xfrm>
        </p:grpSpPr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B7660FC9-46AA-4ED6-9566-4506BF0FC0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9580" y="1195975"/>
              <a:ext cx="399245" cy="488725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2E8AD486-E72E-4B2E-A1CB-5274B2A2FAE7}"/>
                </a:ext>
              </a:extLst>
            </p:cNvPr>
            <p:cNvSpPr txBox="1"/>
            <p:nvPr/>
          </p:nvSpPr>
          <p:spPr>
            <a:xfrm>
              <a:off x="7343553" y="590573"/>
              <a:ext cx="2429833" cy="532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70" dirty="0">
                  <a:solidFill>
                    <a:srgbClr val="C00000"/>
                  </a:solidFill>
                </a:rPr>
                <a:t>Illustrate with a map, or a picture illustrating your market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3FD870E-F849-4005-8EDF-64E720CEED4A}"/>
              </a:ext>
            </a:extLst>
          </p:cNvPr>
          <p:cNvGrpSpPr/>
          <p:nvPr/>
        </p:nvGrpSpPr>
        <p:grpSpPr>
          <a:xfrm>
            <a:off x="8996348" y="6226182"/>
            <a:ext cx="909651" cy="523532"/>
            <a:chOff x="290743" y="6611087"/>
            <a:chExt cx="1201881" cy="702051"/>
          </a:xfrm>
        </p:grpSpPr>
        <p:pic>
          <p:nvPicPr>
            <p:cNvPr id="60" name="Graphic 59" descr="Crown">
              <a:extLst>
                <a:ext uri="{FF2B5EF4-FFF2-40B4-BE49-F238E27FC236}">
                  <a16:creationId xmlns:a16="http://schemas.microsoft.com/office/drawing/2014/main" id="{E32DD78D-8C77-426D-AA1D-D04D47122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27057" y="6611087"/>
              <a:ext cx="494853" cy="494853"/>
            </a:xfrm>
            <a:prstGeom prst="rect">
              <a:avLst/>
            </a:prstGeom>
          </p:spPr>
        </p:pic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CFCF37B-4BAB-4F4B-8898-155AF702BB33}"/>
                </a:ext>
              </a:extLst>
            </p:cNvPr>
            <p:cNvSpPr txBox="1"/>
            <p:nvPr/>
          </p:nvSpPr>
          <p:spPr>
            <a:xfrm>
              <a:off x="290743" y="7039536"/>
              <a:ext cx="1201881" cy="273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6" dirty="0">
                  <a:solidFill>
                    <a:schemeClr val="tx2"/>
                  </a:solidFill>
                </a:rPr>
                <a:t>Your Logo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7932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365F129-A9E6-44AD-9ECB-DAF8973012BF}"/>
              </a:ext>
            </a:extLst>
          </p:cNvPr>
          <p:cNvSpPr/>
          <p:nvPr/>
        </p:nvSpPr>
        <p:spPr>
          <a:xfrm>
            <a:off x="4953000" y="1"/>
            <a:ext cx="4953000" cy="6858000"/>
          </a:xfrm>
          <a:prstGeom prst="rect">
            <a:avLst/>
          </a:prstGeom>
          <a:solidFill>
            <a:srgbClr val="F7F7F7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98" dirty="0"/>
          </a:p>
        </p:txBody>
      </p:sp>
      <p:pic>
        <p:nvPicPr>
          <p:cNvPr id="43" name="Picture 42" descr="Commercial dock with container cargo ship container storage and crane unloading ship">
            <a:extLst>
              <a:ext uri="{FF2B5EF4-FFF2-40B4-BE49-F238E27FC236}">
                <a16:creationId xmlns:a16="http://schemas.microsoft.com/office/drawing/2014/main" id="{7A45E336-D095-4912-BE92-7FB2AF7CBF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21" b="4644"/>
          <a:stretch/>
        </p:blipFill>
        <p:spPr>
          <a:xfrm>
            <a:off x="1" y="1"/>
            <a:ext cx="4953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0B32F2-8651-4FB5-AF56-28D203B96060}"/>
              </a:ext>
            </a:extLst>
          </p:cNvPr>
          <p:cNvSpPr txBox="1"/>
          <p:nvPr/>
        </p:nvSpPr>
        <p:spPr>
          <a:xfrm>
            <a:off x="5712638" y="1764772"/>
            <a:ext cx="3449887" cy="594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5A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dirty="0">
                <a:solidFill>
                  <a:schemeClr val="tx2"/>
                </a:solidFill>
              </a:rPr>
              <a:t>In 3 to 5 years, we aim to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vestibulum, </a:t>
            </a:r>
            <a:r>
              <a:rPr lang="en-US" sz="816" dirty="0" err="1">
                <a:solidFill>
                  <a:schemeClr val="accent6"/>
                </a:solidFill>
              </a:rPr>
              <a:t>metus</a:t>
            </a:r>
            <a:r>
              <a:rPr lang="en-US" sz="816" dirty="0">
                <a:solidFill>
                  <a:schemeClr val="accent6"/>
                </a:solidFill>
              </a:rPr>
              <a:t> a convallis </a:t>
            </a:r>
            <a:r>
              <a:rPr lang="en-US" sz="816" dirty="0" err="1">
                <a:solidFill>
                  <a:schemeClr val="accent6"/>
                </a:solidFill>
              </a:rPr>
              <a:t>elementum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dui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non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ex ligula id </a:t>
            </a:r>
            <a:r>
              <a:rPr lang="en-US" sz="816" dirty="0" err="1">
                <a:solidFill>
                  <a:schemeClr val="accent6"/>
                </a:solidFill>
              </a:rPr>
              <a:t>odio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Suspendisse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potenti</a:t>
            </a:r>
            <a:r>
              <a:rPr lang="en-US" sz="816" dirty="0">
                <a:solidFill>
                  <a:schemeClr val="accent6"/>
                </a:solidFill>
              </a:rPr>
              <a:t>. Duis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nec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accumsan</a:t>
            </a:r>
            <a:r>
              <a:rPr lang="en-US" sz="816" dirty="0">
                <a:solidFill>
                  <a:schemeClr val="accent6"/>
                </a:solidFill>
              </a:rPr>
              <a:t>. Integer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. Nam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 gravida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  <a:endParaRPr lang="en-US" sz="816" dirty="0">
              <a:solidFill>
                <a:schemeClr val="tx2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1933EC-B354-4E38-A83F-80CF57AA9D18}"/>
              </a:ext>
            </a:extLst>
          </p:cNvPr>
          <p:cNvSpPr txBox="1"/>
          <p:nvPr/>
        </p:nvSpPr>
        <p:spPr>
          <a:xfrm>
            <a:off x="5712638" y="2395753"/>
            <a:ext cx="3449887" cy="720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5B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dirty="0">
                <a:solidFill>
                  <a:schemeClr val="tx2"/>
                </a:solidFill>
              </a:rPr>
              <a:t>Production and sourcing </a:t>
            </a:r>
            <a:r>
              <a:rPr lang="en-US" sz="816" dirty="0">
                <a:solidFill>
                  <a:schemeClr val="accent6"/>
                </a:solidFill>
              </a:rPr>
              <a:t>Nunc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dolor libero. In </a:t>
            </a:r>
            <a:r>
              <a:rPr lang="en-US" sz="816" dirty="0" err="1">
                <a:solidFill>
                  <a:schemeClr val="accent6"/>
                </a:solidFill>
              </a:rPr>
              <a:t>mollis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molestie</a:t>
            </a:r>
            <a:r>
              <a:rPr lang="en-US" sz="816" dirty="0">
                <a:solidFill>
                  <a:schemeClr val="accent6"/>
                </a:solidFill>
              </a:rPr>
              <a:t>. Nunc </a:t>
            </a:r>
            <a:r>
              <a:rPr lang="en-US" sz="816" dirty="0" err="1">
                <a:solidFill>
                  <a:schemeClr val="accent6"/>
                </a:solidFill>
              </a:rPr>
              <a:t>ut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tristique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, at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mauris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sagittis</a:t>
            </a:r>
            <a:r>
              <a:rPr lang="en-US" sz="816" dirty="0">
                <a:solidFill>
                  <a:schemeClr val="accent6"/>
                </a:solidFill>
              </a:rPr>
              <a:t> libero.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in nisi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blandit</a:t>
            </a:r>
            <a:r>
              <a:rPr lang="en-US" sz="816" dirty="0">
                <a:solidFill>
                  <a:schemeClr val="accent6"/>
                </a:solidFill>
              </a:rPr>
              <a:t> nisi in,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tellus</a:t>
            </a:r>
            <a:r>
              <a:rPr lang="en-US" sz="816" dirty="0">
                <a:solidFill>
                  <a:schemeClr val="accent6"/>
                </a:solidFill>
              </a:rPr>
              <a:t>. Vestibulum et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pharetra,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quis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Fusce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at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porttitor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leo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dignissim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  <a:endParaRPr lang="en-US" sz="816" dirty="0">
              <a:solidFill>
                <a:schemeClr val="tx2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5B7A658-61DF-4776-924B-145DD66FF9A3}"/>
              </a:ext>
            </a:extLst>
          </p:cNvPr>
          <p:cNvSpPr txBox="1"/>
          <p:nvPr/>
        </p:nvSpPr>
        <p:spPr>
          <a:xfrm>
            <a:off x="5696475" y="3107736"/>
            <a:ext cx="3449887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5C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dirty="0">
                <a:solidFill>
                  <a:schemeClr val="tx2"/>
                </a:solidFill>
              </a:rPr>
              <a:t>Distribution is managed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vestibulum, </a:t>
            </a:r>
            <a:r>
              <a:rPr lang="en-US" sz="816" dirty="0" err="1">
                <a:solidFill>
                  <a:schemeClr val="accent6"/>
                </a:solidFill>
              </a:rPr>
              <a:t>metus</a:t>
            </a:r>
            <a:r>
              <a:rPr lang="en-US" sz="816" dirty="0">
                <a:solidFill>
                  <a:schemeClr val="accent6"/>
                </a:solidFill>
              </a:rPr>
              <a:t> a convallis </a:t>
            </a:r>
            <a:r>
              <a:rPr lang="en-US" sz="816" dirty="0" err="1">
                <a:solidFill>
                  <a:schemeClr val="accent6"/>
                </a:solidFill>
              </a:rPr>
              <a:t>elementum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dui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non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ex ligula id </a:t>
            </a:r>
            <a:r>
              <a:rPr lang="en-US" sz="816" dirty="0" err="1">
                <a:solidFill>
                  <a:schemeClr val="accent6"/>
                </a:solidFill>
              </a:rPr>
              <a:t>odio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Suspendisse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potenti</a:t>
            </a:r>
            <a:r>
              <a:rPr lang="en-US" sz="816" dirty="0">
                <a:solidFill>
                  <a:schemeClr val="accent6"/>
                </a:solidFill>
              </a:rPr>
              <a:t>. Duis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nec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accumsan</a:t>
            </a:r>
            <a:r>
              <a:rPr lang="en-US" sz="816" dirty="0">
                <a:solidFill>
                  <a:schemeClr val="accent6"/>
                </a:solidFill>
              </a:rPr>
              <a:t>. Integer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. Nam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 gravida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suscipit</a:t>
            </a:r>
            <a:r>
              <a:rPr lang="en-US" sz="816" dirty="0">
                <a:solidFill>
                  <a:schemeClr val="accent6"/>
                </a:solidFill>
              </a:rPr>
              <a:t> dolor. Aenean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mi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maximus. </a:t>
            </a:r>
            <a:r>
              <a:rPr lang="en-US" sz="816" dirty="0" err="1">
                <a:solidFill>
                  <a:schemeClr val="accent6"/>
                </a:solidFill>
              </a:rPr>
              <a:t>Praesent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  <a:endParaRPr lang="en-US" sz="816" dirty="0">
              <a:solidFill>
                <a:schemeClr val="tx2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60B13D-6724-4172-94F5-B8AB9901B1EC}"/>
              </a:ext>
            </a:extLst>
          </p:cNvPr>
          <p:cNvSpPr txBox="1"/>
          <p:nvPr/>
        </p:nvSpPr>
        <p:spPr>
          <a:xfrm>
            <a:off x="5696475" y="3945364"/>
            <a:ext cx="3449887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5D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dirty="0">
                <a:solidFill>
                  <a:schemeClr val="tx2"/>
                </a:solidFill>
              </a:rPr>
              <a:t>Partnerships are fundamental, so we </a:t>
            </a:r>
            <a:r>
              <a:rPr lang="en-US" sz="816" dirty="0">
                <a:solidFill>
                  <a:schemeClr val="accent6"/>
                </a:solidFill>
              </a:rPr>
              <a:t>Sed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ligula, sed tempus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a. Aenean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et </a:t>
            </a:r>
            <a:r>
              <a:rPr lang="en-US" sz="816" dirty="0" err="1">
                <a:solidFill>
                  <a:schemeClr val="accent6"/>
                </a:solidFill>
              </a:rPr>
              <a:t>ultrices</a:t>
            </a:r>
            <a:r>
              <a:rPr lang="en-US" sz="816" dirty="0">
                <a:solidFill>
                  <a:schemeClr val="accent6"/>
                </a:solidFill>
              </a:rPr>
              <a:t>. Maecenas </a:t>
            </a:r>
            <a:r>
              <a:rPr lang="en-US" sz="816" dirty="0" err="1">
                <a:solidFill>
                  <a:schemeClr val="accent6"/>
                </a:solidFill>
              </a:rPr>
              <a:t>finibus</a:t>
            </a:r>
            <a:r>
              <a:rPr lang="en-US" sz="816" dirty="0">
                <a:solidFill>
                  <a:schemeClr val="accent6"/>
                </a:solidFill>
              </a:rPr>
              <a:t> ante non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vehicula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Etiam</a:t>
            </a:r>
            <a:r>
              <a:rPr lang="en-US" sz="816" dirty="0">
                <a:solidFill>
                  <a:schemeClr val="accent6"/>
                </a:solidFill>
              </a:rPr>
              <a:t> ac cursus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, in </a:t>
            </a:r>
            <a:r>
              <a:rPr lang="en-US" sz="816" dirty="0" err="1">
                <a:solidFill>
                  <a:schemeClr val="accent6"/>
                </a:solidFill>
              </a:rPr>
              <a:t>sollicitudin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enim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consequat</a:t>
            </a:r>
            <a:r>
              <a:rPr lang="en-US" sz="816" dirty="0">
                <a:solidFill>
                  <a:schemeClr val="accent6"/>
                </a:solidFill>
              </a:rPr>
              <a:t> lorem </a:t>
            </a:r>
            <a:r>
              <a:rPr lang="en-US" sz="816" dirty="0" err="1">
                <a:solidFill>
                  <a:schemeClr val="accent6"/>
                </a:solidFill>
              </a:rPr>
              <a:t>quis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ultrices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convallis,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tempus porta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est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urna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rhoncus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justo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sagittis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sem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tellus</a:t>
            </a:r>
            <a:r>
              <a:rPr lang="en-US" sz="816" dirty="0">
                <a:solidFill>
                  <a:schemeClr val="accent6"/>
                </a:solidFill>
              </a:rPr>
              <a:t> in </a:t>
            </a:r>
            <a:r>
              <a:rPr lang="en-US" sz="816" dirty="0" err="1">
                <a:solidFill>
                  <a:schemeClr val="accent6"/>
                </a:solidFill>
              </a:rPr>
              <a:t>nisl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  <a:endParaRPr lang="en-US" sz="816" dirty="0">
              <a:solidFill>
                <a:schemeClr val="tx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800C42-F19D-4242-8866-6A7F872D2839}"/>
              </a:ext>
            </a:extLst>
          </p:cNvPr>
          <p:cNvSpPr txBox="1"/>
          <p:nvPr/>
        </p:nvSpPr>
        <p:spPr>
          <a:xfrm>
            <a:off x="5696475" y="4788003"/>
            <a:ext cx="3449887" cy="971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5C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dirty="0">
                <a:solidFill>
                  <a:schemeClr val="tx2"/>
                </a:solidFill>
              </a:rPr>
              <a:t>Measuring progress helps allocating resources properly, therefore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vestibulum, </a:t>
            </a:r>
            <a:r>
              <a:rPr lang="en-US" sz="816" dirty="0" err="1">
                <a:solidFill>
                  <a:schemeClr val="accent6"/>
                </a:solidFill>
              </a:rPr>
              <a:t>metus</a:t>
            </a:r>
            <a:r>
              <a:rPr lang="en-US" sz="816" dirty="0">
                <a:solidFill>
                  <a:schemeClr val="accent6"/>
                </a:solidFill>
              </a:rPr>
              <a:t> a convallis </a:t>
            </a:r>
            <a:r>
              <a:rPr lang="en-US" sz="816" dirty="0" err="1">
                <a:solidFill>
                  <a:schemeClr val="accent6"/>
                </a:solidFill>
              </a:rPr>
              <a:t>elementum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dui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non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ex ligula id </a:t>
            </a:r>
            <a:r>
              <a:rPr lang="en-US" sz="816" dirty="0" err="1">
                <a:solidFill>
                  <a:schemeClr val="accent6"/>
                </a:solidFill>
              </a:rPr>
              <a:t>odio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Suspendisse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potenti</a:t>
            </a:r>
            <a:r>
              <a:rPr lang="en-US" sz="816" dirty="0">
                <a:solidFill>
                  <a:schemeClr val="accent6"/>
                </a:solidFill>
              </a:rPr>
              <a:t>. Duis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nec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accumsan</a:t>
            </a:r>
            <a:r>
              <a:rPr lang="en-US" sz="816" dirty="0">
                <a:solidFill>
                  <a:schemeClr val="accent6"/>
                </a:solidFill>
              </a:rPr>
              <a:t>. Integer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. Nam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 gravida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suscipit</a:t>
            </a:r>
            <a:r>
              <a:rPr lang="en-US" sz="816" dirty="0">
                <a:solidFill>
                  <a:schemeClr val="accent6"/>
                </a:solidFill>
              </a:rPr>
              <a:t> dolor. Aenean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mi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maximus. </a:t>
            </a:r>
            <a:r>
              <a:rPr lang="en-US" sz="816" dirty="0" err="1">
                <a:solidFill>
                  <a:schemeClr val="accent6"/>
                </a:solidFill>
              </a:rPr>
              <a:t>Praesent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  <a:endParaRPr lang="en-US" sz="816" dirty="0">
              <a:solidFill>
                <a:schemeClr val="tx2"/>
              </a:solidFill>
            </a:endParaRP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FC8D0B8B-F8C4-4F9F-858D-DF3404EFC719}"/>
              </a:ext>
            </a:extLst>
          </p:cNvPr>
          <p:cNvSpPr txBox="1">
            <a:spLocks/>
          </p:cNvSpPr>
          <p:nvPr/>
        </p:nvSpPr>
        <p:spPr>
          <a:xfrm>
            <a:off x="5696475" y="889992"/>
            <a:ext cx="3755736" cy="449814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77" dirty="0">
                <a:solidFill>
                  <a:srgbClr val="002060"/>
                </a:solidFill>
              </a:rPr>
              <a:t>Smart Operations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339791F9-6575-4F01-A4E1-2BE229FCECC7}"/>
              </a:ext>
            </a:extLst>
          </p:cNvPr>
          <p:cNvSpPr txBox="1">
            <a:spLocks/>
          </p:cNvSpPr>
          <p:nvPr/>
        </p:nvSpPr>
        <p:spPr>
          <a:xfrm>
            <a:off x="5696475" y="1178195"/>
            <a:ext cx="3755736" cy="449814"/>
          </a:xfrm>
          <a:prstGeom prst="rect">
            <a:avLst/>
          </a:prstGeom>
        </p:spPr>
        <p:txBody>
          <a:bodyPr vert="horz" lIns="82953" tIns="41476" rIns="82953" bIns="41476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33" dirty="0">
                <a:solidFill>
                  <a:srgbClr val="002060"/>
                </a:solidFill>
              </a:rPr>
              <a:t>Being Local, Thinking Global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C84F24C-55C5-492F-A264-2FA5B649A769}"/>
              </a:ext>
            </a:extLst>
          </p:cNvPr>
          <p:cNvCxnSpPr>
            <a:cxnSpLocks/>
          </p:cNvCxnSpPr>
          <p:nvPr/>
        </p:nvCxnSpPr>
        <p:spPr>
          <a:xfrm>
            <a:off x="5696474" y="1639693"/>
            <a:ext cx="3188165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1A17910-2C84-441A-AE96-BF9AB998F3A2}"/>
              </a:ext>
            </a:extLst>
          </p:cNvPr>
          <p:cNvGrpSpPr/>
          <p:nvPr/>
        </p:nvGrpSpPr>
        <p:grpSpPr>
          <a:xfrm>
            <a:off x="3536828" y="596129"/>
            <a:ext cx="1882960" cy="427275"/>
            <a:chOff x="1420167" y="2442855"/>
            <a:chExt cx="2075614" cy="470991"/>
          </a:xfrm>
        </p:grpSpPr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3A7933B8-D0CB-478F-BF72-2EDAAFB7A318}"/>
                </a:ext>
              </a:extLst>
            </p:cNvPr>
            <p:cNvCxnSpPr>
              <a:cxnSpLocks/>
            </p:cNvCxnSpPr>
            <p:nvPr/>
          </p:nvCxnSpPr>
          <p:spPr>
            <a:xfrm>
              <a:off x="2906699" y="2710484"/>
              <a:ext cx="589082" cy="203362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32DCB68A-7D25-4A67-BD5A-47C101445CA3}"/>
                </a:ext>
              </a:extLst>
            </p:cNvPr>
            <p:cNvSpPr txBox="1"/>
            <p:nvPr/>
          </p:nvSpPr>
          <p:spPr>
            <a:xfrm>
              <a:off x="1420167" y="2442855"/>
              <a:ext cx="1569975" cy="317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70" dirty="0">
                  <a:solidFill>
                    <a:srgbClr val="C00000"/>
                  </a:solidFill>
                </a:rPr>
                <a:t>5. Operations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67C12EC-2A4C-4C3C-AD98-1A494CEA1984}"/>
              </a:ext>
            </a:extLst>
          </p:cNvPr>
          <p:cNvGrpSpPr/>
          <p:nvPr/>
        </p:nvGrpSpPr>
        <p:grpSpPr>
          <a:xfrm>
            <a:off x="8996348" y="6226182"/>
            <a:ext cx="909651" cy="523532"/>
            <a:chOff x="290743" y="6611087"/>
            <a:chExt cx="1201881" cy="702051"/>
          </a:xfrm>
        </p:grpSpPr>
        <p:pic>
          <p:nvPicPr>
            <p:cNvPr id="26" name="Graphic 25" descr="Crown">
              <a:extLst>
                <a:ext uri="{FF2B5EF4-FFF2-40B4-BE49-F238E27FC236}">
                  <a16:creationId xmlns:a16="http://schemas.microsoft.com/office/drawing/2014/main" id="{263D4885-01F3-4F94-A7B2-6E28A8B1D8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27057" y="6611087"/>
              <a:ext cx="494853" cy="494853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ABED993-76FE-46D9-86EB-5F6DBA63420A}"/>
                </a:ext>
              </a:extLst>
            </p:cNvPr>
            <p:cNvSpPr txBox="1"/>
            <p:nvPr/>
          </p:nvSpPr>
          <p:spPr>
            <a:xfrm>
              <a:off x="290743" y="7039536"/>
              <a:ext cx="1201881" cy="273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6" dirty="0">
                  <a:solidFill>
                    <a:schemeClr val="tx2"/>
                  </a:solidFill>
                </a:rPr>
                <a:t>Your Logo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9457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 descr="Unfocused bokeh lights">
            <a:extLst>
              <a:ext uri="{FF2B5EF4-FFF2-40B4-BE49-F238E27FC236}">
                <a16:creationId xmlns:a16="http://schemas.microsoft.com/office/drawing/2014/main" id="{09A29714-DFA8-474C-BDCE-E185084E56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82" t="28321"/>
          <a:stretch/>
        </p:blipFill>
        <p:spPr>
          <a:xfrm>
            <a:off x="4952998" y="1916"/>
            <a:ext cx="4953001" cy="6856084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D9B8D2B6-97CB-4D25-AB25-99439F828227}"/>
              </a:ext>
            </a:extLst>
          </p:cNvPr>
          <p:cNvSpPr/>
          <p:nvPr/>
        </p:nvSpPr>
        <p:spPr>
          <a:xfrm>
            <a:off x="1" y="1"/>
            <a:ext cx="4953000" cy="6858000"/>
          </a:xfrm>
          <a:prstGeom prst="rect">
            <a:avLst/>
          </a:prstGeom>
          <a:solidFill>
            <a:srgbClr val="F7F7F7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98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60B13D-6724-4172-94F5-B8AB9901B1EC}"/>
              </a:ext>
            </a:extLst>
          </p:cNvPr>
          <p:cNvSpPr txBox="1"/>
          <p:nvPr/>
        </p:nvSpPr>
        <p:spPr>
          <a:xfrm>
            <a:off x="911531" y="1618550"/>
            <a:ext cx="3475795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6A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b="1" dirty="0">
                <a:solidFill>
                  <a:schemeClr val="tx2"/>
                </a:solidFill>
              </a:rPr>
              <a:t>The business is structured </a:t>
            </a:r>
            <a:r>
              <a:rPr lang="en-US" sz="816" dirty="0">
                <a:solidFill>
                  <a:schemeClr val="tx2"/>
                </a:solidFill>
              </a:rPr>
              <a:t>under a Ltd company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vestibulum, </a:t>
            </a:r>
            <a:r>
              <a:rPr lang="en-US" sz="816" dirty="0" err="1">
                <a:solidFill>
                  <a:schemeClr val="accent6"/>
                </a:solidFill>
              </a:rPr>
              <a:t>metus</a:t>
            </a:r>
            <a:r>
              <a:rPr lang="en-US" sz="816" dirty="0">
                <a:solidFill>
                  <a:schemeClr val="accent6"/>
                </a:solidFill>
              </a:rPr>
              <a:t> a convallis </a:t>
            </a:r>
            <a:r>
              <a:rPr lang="en-US" sz="816" dirty="0" err="1">
                <a:solidFill>
                  <a:schemeClr val="accent6"/>
                </a:solidFill>
              </a:rPr>
              <a:t>elementum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dui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non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ex ligula id </a:t>
            </a:r>
            <a:r>
              <a:rPr lang="en-US" sz="816" dirty="0" err="1">
                <a:solidFill>
                  <a:schemeClr val="accent6"/>
                </a:solidFill>
              </a:rPr>
              <a:t>odio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Suspendisse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potenti</a:t>
            </a:r>
            <a:r>
              <a:rPr lang="en-US" sz="816" dirty="0">
                <a:solidFill>
                  <a:schemeClr val="accent6"/>
                </a:solidFill>
              </a:rPr>
              <a:t>. Duis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nec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accumsan</a:t>
            </a:r>
            <a:r>
              <a:rPr lang="en-US" sz="816" dirty="0">
                <a:solidFill>
                  <a:schemeClr val="accent6"/>
                </a:solidFill>
              </a:rPr>
              <a:t>. Integer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. Nam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 gravida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suscipit</a:t>
            </a:r>
            <a:r>
              <a:rPr lang="en-US" sz="816" dirty="0">
                <a:solidFill>
                  <a:schemeClr val="accent6"/>
                </a:solidFill>
              </a:rPr>
              <a:t> dolor. Aenean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mi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maximus. </a:t>
            </a:r>
            <a:r>
              <a:rPr lang="en-US" sz="816" dirty="0" err="1">
                <a:solidFill>
                  <a:schemeClr val="accent6"/>
                </a:solidFill>
              </a:rPr>
              <a:t>Praesent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  <a:endParaRPr lang="en-US" sz="816" dirty="0">
              <a:solidFill>
                <a:schemeClr val="tx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800C42-F19D-4242-8866-6A7F872D2839}"/>
              </a:ext>
            </a:extLst>
          </p:cNvPr>
          <p:cNvSpPr txBox="1"/>
          <p:nvPr/>
        </p:nvSpPr>
        <p:spPr>
          <a:xfrm>
            <a:off x="911530" y="2456179"/>
            <a:ext cx="3475795" cy="1473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6B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b="1" dirty="0">
                <a:solidFill>
                  <a:schemeClr val="tx2"/>
                </a:solidFill>
              </a:rPr>
              <a:t>The team is built around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vestibulum, </a:t>
            </a:r>
            <a:r>
              <a:rPr lang="en-US" sz="816" dirty="0" err="1">
                <a:solidFill>
                  <a:schemeClr val="accent6"/>
                </a:solidFill>
              </a:rPr>
              <a:t>metus</a:t>
            </a:r>
            <a:r>
              <a:rPr lang="en-US" sz="816" dirty="0">
                <a:solidFill>
                  <a:schemeClr val="accent6"/>
                </a:solidFill>
              </a:rPr>
              <a:t> a convallis </a:t>
            </a:r>
            <a:r>
              <a:rPr lang="en-US" sz="816" dirty="0" err="1">
                <a:solidFill>
                  <a:schemeClr val="accent6"/>
                </a:solidFill>
              </a:rPr>
              <a:t>elementum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dui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non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ex ligula id </a:t>
            </a:r>
            <a:r>
              <a:rPr lang="en-US" sz="816" dirty="0" err="1">
                <a:solidFill>
                  <a:schemeClr val="accent6"/>
                </a:solidFill>
              </a:rPr>
              <a:t>odio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Suspendisse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potenti</a:t>
            </a:r>
            <a:r>
              <a:rPr lang="en-US" sz="816" dirty="0">
                <a:solidFill>
                  <a:schemeClr val="accent6"/>
                </a:solidFill>
              </a:rPr>
              <a:t>. Duis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nec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accumsan</a:t>
            </a:r>
            <a:r>
              <a:rPr lang="en-US" sz="816" dirty="0">
                <a:solidFill>
                  <a:schemeClr val="accent6"/>
                </a:solidFill>
              </a:rPr>
              <a:t>. Integer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. Nam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 gravida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suscipit</a:t>
            </a:r>
            <a:r>
              <a:rPr lang="en-US" sz="816" dirty="0">
                <a:solidFill>
                  <a:schemeClr val="accent6"/>
                </a:solidFill>
              </a:rPr>
              <a:t> dolor. Aenean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mi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maximus. </a:t>
            </a:r>
            <a:r>
              <a:rPr lang="en-US" sz="816" dirty="0" err="1">
                <a:solidFill>
                  <a:schemeClr val="accent6"/>
                </a:solidFill>
              </a:rPr>
              <a:t>Praesent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vestibulum, </a:t>
            </a:r>
            <a:r>
              <a:rPr lang="en-US" sz="816" dirty="0" err="1">
                <a:solidFill>
                  <a:schemeClr val="accent6"/>
                </a:solidFill>
              </a:rPr>
              <a:t>metus</a:t>
            </a:r>
            <a:r>
              <a:rPr lang="en-US" sz="816" dirty="0">
                <a:solidFill>
                  <a:schemeClr val="accent6"/>
                </a:solidFill>
              </a:rPr>
              <a:t> a convallis </a:t>
            </a:r>
            <a:r>
              <a:rPr lang="en-US" sz="816" dirty="0" err="1">
                <a:solidFill>
                  <a:schemeClr val="accent6"/>
                </a:solidFill>
              </a:rPr>
              <a:t>elementum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dui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non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ex ligula id </a:t>
            </a:r>
            <a:r>
              <a:rPr lang="en-US" sz="816" dirty="0" err="1">
                <a:solidFill>
                  <a:schemeClr val="accent6"/>
                </a:solidFill>
              </a:rPr>
              <a:t>odio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Suspendisse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potenti</a:t>
            </a:r>
            <a:r>
              <a:rPr lang="en-US" sz="816" dirty="0">
                <a:solidFill>
                  <a:schemeClr val="accent6"/>
                </a:solidFill>
              </a:rPr>
              <a:t>. Duis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nec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accumsan</a:t>
            </a:r>
            <a:r>
              <a:rPr lang="en-US" sz="816" dirty="0">
                <a:solidFill>
                  <a:schemeClr val="accent6"/>
                </a:solidFill>
              </a:rPr>
              <a:t>. Integer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. Nam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 gravida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suscipit</a:t>
            </a:r>
            <a:r>
              <a:rPr lang="en-US" sz="816" dirty="0">
                <a:solidFill>
                  <a:schemeClr val="accent6"/>
                </a:solidFill>
              </a:rPr>
              <a:t> dolor. Aenean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mi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maximus. </a:t>
            </a:r>
            <a:r>
              <a:rPr lang="en-US" sz="816" dirty="0" err="1">
                <a:solidFill>
                  <a:schemeClr val="accent6"/>
                </a:solidFill>
              </a:rPr>
              <a:t>Praesent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endParaRPr lang="en-US" sz="816" dirty="0">
              <a:solidFill>
                <a:schemeClr val="tx2"/>
              </a:solidFill>
            </a:endParaRPr>
          </a:p>
        </p:txBody>
      </p:sp>
      <p:pic>
        <p:nvPicPr>
          <p:cNvPr id="11" name="Picture 10" descr="A close up of graphics&#10;&#10;Description automatically generated">
            <a:extLst>
              <a:ext uri="{FF2B5EF4-FFF2-40B4-BE49-F238E27FC236}">
                <a16:creationId xmlns:a16="http://schemas.microsoft.com/office/drawing/2014/main" id="{6298B3AF-C327-4B8F-B38C-C7C9FEC5AE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27" r="24074" b="49309"/>
          <a:stretch/>
        </p:blipFill>
        <p:spPr>
          <a:xfrm>
            <a:off x="5556934" y="2965201"/>
            <a:ext cx="1332825" cy="1407593"/>
          </a:xfrm>
          <a:prstGeom prst="rect">
            <a:avLst/>
          </a:prstGeom>
        </p:spPr>
      </p:pic>
      <p:pic>
        <p:nvPicPr>
          <p:cNvPr id="22" name="Picture 21" descr="A close up of graphics&#10;&#10;Description automatically generated">
            <a:extLst>
              <a:ext uri="{FF2B5EF4-FFF2-40B4-BE49-F238E27FC236}">
                <a16:creationId xmlns:a16="http://schemas.microsoft.com/office/drawing/2014/main" id="{2B6E7C00-2895-4FFF-9BDD-9D6691FA6B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" t="52824" r="50605"/>
          <a:stretch/>
        </p:blipFill>
        <p:spPr>
          <a:xfrm>
            <a:off x="5625155" y="1746161"/>
            <a:ext cx="1332825" cy="1309983"/>
          </a:xfrm>
          <a:prstGeom prst="rect">
            <a:avLst/>
          </a:prstGeom>
        </p:spPr>
      </p:pic>
      <p:pic>
        <p:nvPicPr>
          <p:cNvPr id="23" name="Picture 22" descr="A close up of graphics&#10;&#10;Description automatically generated">
            <a:extLst>
              <a:ext uri="{FF2B5EF4-FFF2-40B4-BE49-F238E27FC236}">
                <a16:creationId xmlns:a16="http://schemas.microsoft.com/office/drawing/2014/main" id="{9921B6D9-31BD-4FE1-BD64-CCB8FFAD95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7" t="52823"/>
          <a:stretch/>
        </p:blipFill>
        <p:spPr>
          <a:xfrm>
            <a:off x="5625155" y="4522710"/>
            <a:ext cx="1281571" cy="1309982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5369854-20F9-422B-B516-FB82DC936B92}"/>
              </a:ext>
            </a:extLst>
          </p:cNvPr>
          <p:cNvSpPr txBox="1"/>
          <p:nvPr/>
        </p:nvSpPr>
        <p:spPr>
          <a:xfrm>
            <a:off x="894564" y="3922027"/>
            <a:ext cx="3475795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6C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b="1" dirty="0">
                <a:solidFill>
                  <a:schemeClr val="tx2"/>
                </a:solidFill>
              </a:rPr>
              <a:t>The founding team has the support of advisers </a:t>
            </a:r>
            <a:r>
              <a:rPr lang="en-US" sz="816" dirty="0">
                <a:solidFill>
                  <a:schemeClr val="accent6"/>
                </a:solidFill>
              </a:rPr>
              <a:t>Nunc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dolor libero. In </a:t>
            </a:r>
            <a:r>
              <a:rPr lang="en-US" sz="816" dirty="0" err="1">
                <a:solidFill>
                  <a:schemeClr val="accent6"/>
                </a:solidFill>
              </a:rPr>
              <a:t>mollis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molestie</a:t>
            </a:r>
            <a:r>
              <a:rPr lang="en-US" sz="816" dirty="0">
                <a:solidFill>
                  <a:schemeClr val="accent6"/>
                </a:solidFill>
              </a:rPr>
              <a:t>. Nunc </a:t>
            </a:r>
            <a:r>
              <a:rPr lang="en-US" sz="816" dirty="0" err="1">
                <a:solidFill>
                  <a:schemeClr val="accent6"/>
                </a:solidFill>
              </a:rPr>
              <a:t>ut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tristique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, at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mauris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sagittis</a:t>
            </a:r>
            <a:r>
              <a:rPr lang="en-US" sz="816" dirty="0">
                <a:solidFill>
                  <a:schemeClr val="accent6"/>
                </a:solidFill>
              </a:rPr>
              <a:t> libero.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in nisi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blandit</a:t>
            </a:r>
            <a:r>
              <a:rPr lang="en-US" sz="816" dirty="0">
                <a:solidFill>
                  <a:schemeClr val="accent6"/>
                </a:solidFill>
              </a:rPr>
              <a:t> nisi in,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tellus</a:t>
            </a:r>
            <a:r>
              <a:rPr lang="en-US" sz="816" dirty="0">
                <a:solidFill>
                  <a:schemeClr val="accent6"/>
                </a:solidFill>
              </a:rPr>
              <a:t>. Vestibulum et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pharetra,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quis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Fusce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at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porttitor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leo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dignissim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endParaRPr lang="en-US" sz="816" dirty="0">
              <a:solidFill>
                <a:schemeClr val="tx2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E01FCB0-9DEB-4EA2-BAB0-FB437BECE3F4}"/>
              </a:ext>
            </a:extLst>
          </p:cNvPr>
          <p:cNvSpPr txBox="1"/>
          <p:nvPr/>
        </p:nvSpPr>
        <p:spPr>
          <a:xfrm>
            <a:off x="894564" y="4744193"/>
            <a:ext cx="3475795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6D</a:t>
            </a:r>
            <a:r>
              <a:rPr lang="en-US" sz="816" b="1" dirty="0">
                <a:solidFill>
                  <a:schemeClr val="accent6"/>
                </a:solidFill>
              </a:rPr>
              <a:t>. </a:t>
            </a:r>
            <a:r>
              <a:rPr lang="en-US" sz="816" b="1" dirty="0">
                <a:solidFill>
                  <a:schemeClr val="tx2"/>
                </a:solidFill>
              </a:rPr>
              <a:t>The project is ambitious </a:t>
            </a:r>
            <a:r>
              <a:rPr lang="en-US" sz="816" dirty="0">
                <a:solidFill>
                  <a:schemeClr val="tx2"/>
                </a:solidFill>
              </a:rPr>
              <a:t>and the funding will help to hire </a:t>
            </a:r>
            <a:r>
              <a:rPr lang="en-US" sz="816" dirty="0">
                <a:solidFill>
                  <a:schemeClr val="accent6"/>
                </a:solidFill>
              </a:rPr>
              <a:t>Sed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ligula, sed tempus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a. Aenean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et </a:t>
            </a:r>
            <a:r>
              <a:rPr lang="en-US" sz="816" dirty="0" err="1">
                <a:solidFill>
                  <a:schemeClr val="accent6"/>
                </a:solidFill>
              </a:rPr>
              <a:t>ultrices</a:t>
            </a:r>
            <a:r>
              <a:rPr lang="en-US" sz="816" dirty="0">
                <a:solidFill>
                  <a:schemeClr val="accent6"/>
                </a:solidFill>
              </a:rPr>
              <a:t>. Maecenas </a:t>
            </a:r>
            <a:r>
              <a:rPr lang="en-US" sz="816" dirty="0" err="1">
                <a:solidFill>
                  <a:schemeClr val="accent6"/>
                </a:solidFill>
              </a:rPr>
              <a:t>finibus</a:t>
            </a:r>
            <a:r>
              <a:rPr lang="en-US" sz="816" dirty="0">
                <a:solidFill>
                  <a:schemeClr val="accent6"/>
                </a:solidFill>
              </a:rPr>
              <a:t> ante non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vehicula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Etiam</a:t>
            </a:r>
            <a:r>
              <a:rPr lang="en-US" sz="816" dirty="0">
                <a:solidFill>
                  <a:schemeClr val="accent6"/>
                </a:solidFill>
              </a:rPr>
              <a:t> ac cursus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, in </a:t>
            </a:r>
            <a:r>
              <a:rPr lang="en-US" sz="816" dirty="0" err="1">
                <a:solidFill>
                  <a:schemeClr val="accent6"/>
                </a:solidFill>
              </a:rPr>
              <a:t>sollicitudin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enim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consequat</a:t>
            </a:r>
            <a:r>
              <a:rPr lang="en-US" sz="816" dirty="0">
                <a:solidFill>
                  <a:schemeClr val="accent6"/>
                </a:solidFill>
              </a:rPr>
              <a:t> lorem </a:t>
            </a:r>
            <a:r>
              <a:rPr lang="en-US" sz="816" dirty="0" err="1">
                <a:solidFill>
                  <a:schemeClr val="accent6"/>
                </a:solidFill>
              </a:rPr>
              <a:t>quis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ultrices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convallis,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tempus porta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est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urna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rhoncus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justo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sagittis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sem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tellus</a:t>
            </a:r>
            <a:r>
              <a:rPr lang="en-US" sz="816" dirty="0">
                <a:solidFill>
                  <a:schemeClr val="accent6"/>
                </a:solidFill>
              </a:rPr>
              <a:t> in </a:t>
            </a:r>
            <a:r>
              <a:rPr lang="en-US" sz="816" dirty="0" err="1">
                <a:solidFill>
                  <a:schemeClr val="accent6"/>
                </a:solidFill>
              </a:rPr>
              <a:t>nisl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endParaRPr lang="en-US" sz="816" dirty="0">
              <a:solidFill>
                <a:schemeClr val="tx2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BFF6624-A96E-4B82-8CFB-8109A95C8234}"/>
              </a:ext>
            </a:extLst>
          </p:cNvPr>
          <p:cNvSpPr txBox="1"/>
          <p:nvPr/>
        </p:nvSpPr>
        <p:spPr>
          <a:xfrm>
            <a:off x="6889759" y="2149781"/>
            <a:ext cx="2564847" cy="650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7" b="1" dirty="0">
                <a:solidFill>
                  <a:schemeClr val="tx2"/>
                </a:solidFill>
              </a:rPr>
              <a:t>Lorem ipsum dolor </a:t>
            </a:r>
            <a:r>
              <a:rPr lang="en-US" sz="907" dirty="0">
                <a:solidFill>
                  <a:schemeClr val="tx2"/>
                </a:solidFill>
              </a:rPr>
              <a:t>sit </a:t>
            </a:r>
            <a:r>
              <a:rPr lang="en-US" sz="907" dirty="0" err="1">
                <a:solidFill>
                  <a:schemeClr val="tx2"/>
                </a:solidFill>
              </a:rPr>
              <a:t>amet</a:t>
            </a:r>
            <a:r>
              <a:rPr lang="en-US" sz="907" dirty="0">
                <a:solidFill>
                  <a:schemeClr val="tx2"/>
                </a:solidFill>
              </a:rPr>
              <a:t>, </a:t>
            </a:r>
            <a:r>
              <a:rPr lang="en-US" sz="907" dirty="0" err="1">
                <a:solidFill>
                  <a:schemeClr val="tx2"/>
                </a:solidFill>
              </a:rPr>
              <a:t>consectetur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adipiscing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elit</a:t>
            </a:r>
            <a:r>
              <a:rPr lang="en-US" sz="907" dirty="0">
                <a:solidFill>
                  <a:schemeClr val="tx2"/>
                </a:solidFill>
              </a:rPr>
              <a:t>. Donec a </a:t>
            </a:r>
            <a:r>
              <a:rPr lang="en-US" sz="907" dirty="0" err="1">
                <a:solidFill>
                  <a:schemeClr val="tx2"/>
                </a:solidFill>
              </a:rPr>
              <a:t>velit</a:t>
            </a:r>
            <a:r>
              <a:rPr lang="en-US" sz="907" dirty="0">
                <a:solidFill>
                  <a:schemeClr val="tx2"/>
                </a:solidFill>
              </a:rPr>
              <a:t> tempus, </a:t>
            </a:r>
            <a:r>
              <a:rPr lang="en-US" sz="907" dirty="0" err="1">
                <a:solidFill>
                  <a:schemeClr val="tx2"/>
                </a:solidFill>
              </a:rPr>
              <a:t>varius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massa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viverra</a:t>
            </a:r>
            <a:r>
              <a:rPr lang="en-US" sz="907" dirty="0">
                <a:solidFill>
                  <a:schemeClr val="tx2"/>
                </a:solidFill>
              </a:rPr>
              <a:t>, </a:t>
            </a:r>
            <a:r>
              <a:rPr lang="en-US" sz="907" dirty="0" err="1">
                <a:solidFill>
                  <a:schemeClr val="tx2"/>
                </a:solidFill>
              </a:rPr>
              <a:t>scelerisque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urna</a:t>
            </a:r>
            <a:r>
              <a:rPr lang="en-US" sz="907" dirty="0">
                <a:solidFill>
                  <a:schemeClr val="tx2"/>
                </a:solidFill>
              </a:rPr>
              <a:t>. </a:t>
            </a:r>
            <a:r>
              <a:rPr lang="en-US" sz="907" dirty="0" err="1">
                <a:solidFill>
                  <a:schemeClr val="tx2"/>
                </a:solidFill>
              </a:rPr>
              <a:t>Curabitur</a:t>
            </a:r>
            <a:r>
              <a:rPr lang="en-US" sz="907" dirty="0">
                <a:solidFill>
                  <a:schemeClr val="tx2"/>
                </a:solidFill>
              </a:rPr>
              <a:t> vestibulum, ante sit </a:t>
            </a:r>
            <a:r>
              <a:rPr lang="en-US" sz="907" dirty="0" err="1">
                <a:solidFill>
                  <a:schemeClr val="tx2"/>
                </a:solidFill>
              </a:rPr>
              <a:t>amet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rutrum</a:t>
            </a:r>
            <a:r>
              <a:rPr lang="en-US" sz="907" dirty="0">
                <a:solidFill>
                  <a:schemeClr val="tx2"/>
                </a:solidFill>
              </a:rPr>
              <a:t> cursus, </a:t>
            </a:r>
            <a:r>
              <a:rPr lang="en-US" sz="907" dirty="0" err="1">
                <a:solidFill>
                  <a:schemeClr val="tx2"/>
                </a:solidFill>
              </a:rPr>
              <a:t>turpis</a:t>
            </a:r>
            <a:r>
              <a:rPr lang="en-US" sz="907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3913523-67C8-481C-B685-36CFAC741263}"/>
              </a:ext>
            </a:extLst>
          </p:cNvPr>
          <p:cNvSpPr txBox="1"/>
          <p:nvPr/>
        </p:nvSpPr>
        <p:spPr>
          <a:xfrm>
            <a:off x="6889758" y="3431146"/>
            <a:ext cx="2564847" cy="650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7" b="1" dirty="0">
                <a:solidFill>
                  <a:schemeClr val="tx2"/>
                </a:solidFill>
              </a:rPr>
              <a:t>Lorem ipsum dolor </a:t>
            </a:r>
            <a:r>
              <a:rPr lang="en-US" sz="907" dirty="0">
                <a:solidFill>
                  <a:schemeClr val="tx2"/>
                </a:solidFill>
              </a:rPr>
              <a:t>sit </a:t>
            </a:r>
            <a:r>
              <a:rPr lang="en-US" sz="907" dirty="0" err="1">
                <a:solidFill>
                  <a:schemeClr val="tx2"/>
                </a:solidFill>
              </a:rPr>
              <a:t>amet</a:t>
            </a:r>
            <a:r>
              <a:rPr lang="en-US" sz="907" dirty="0">
                <a:solidFill>
                  <a:schemeClr val="tx2"/>
                </a:solidFill>
              </a:rPr>
              <a:t>, </a:t>
            </a:r>
            <a:r>
              <a:rPr lang="en-US" sz="907" dirty="0" err="1">
                <a:solidFill>
                  <a:schemeClr val="tx2"/>
                </a:solidFill>
              </a:rPr>
              <a:t>consectetur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adipiscing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elit</a:t>
            </a:r>
            <a:r>
              <a:rPr lang="en-US" sz="907" dirty="0">
                <a:solidFill>
                  <a:schemeClr val="tx2"/>
                </a:solidFill>
              </a:rPr>
              <a:t>. Donec a </a:t>
            </a:r>
            <a:r>
              <a:rPr lang="en-US" sz="907" dirty="0" err="1">
                <a:solidFill>
                  <a:schemeClr val="tx2"/>
                </a:solidFill>
              </a:rPr>
              <a:t>velit</a:t>
            </a:r>
            <a:r>
              <a:rPr lang="en-US" sz="907" dirty="0">
                <a:solidFill>
                  <a:schemeClr val="tx2"/>
                </a:solidFill>
              </a:rPr>
              <a:t> tempus, </a:t>
            </a:r>
            <a:r>
              <a:rPr lang="en-US" sz="907" dirty="0" err="1">
                <a:solidFill>
                  <a:schemeClr val="tx2"/>
                </a:solidFill>
              </a:rPr>
              <a:t>varius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massa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viverra</a:t>
            </a:r>
            <a:r>
              <a:rPr lang="en-US" sz="907" dirty="0">
                <a:solidFill>
                  <a:schemeClr val="tx2"/>
                </a:solidFill>
              </a:rPr>
              <a:t>, </a:t>
            </a:r>
            <a:r>
              <a:rPr lang="en-US" sz="907" dirty="0" err="1">
                <a:solidFill>
                  <a:schemeClr val="tx2"/>
                </a:solidFill>
              </a:rPr>
              <a:t>scelerisque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urna</a:t>
            </a:r>
            <a:r>
              <a:rPr lang="en-US" sz="907" dirty="0">
                <a:solidFill>
                  <a:schemeClr val="tx2"/>
                </a:solidFill>
              </a:rPr>
              <a:t>. </a:t>
            </a:r>
            <a:r>
              <a:rPr lang="en-US" sz="907" dirty="0" err="1">
                <a:solidFill>
                  <a:schemeClr val="tx2"/>
                </a:solidFill>
              </a:rPr>
              <a:t>Curabitur</a:t>
            </a:r>
            <a:r>
              <a:rPr lang="en-US" sz="907" dirty="0">
                <a:solidFill>
                  <a:schemeClr val="tx2"/>
                </a:solidFill>
              </a:rPr>
              <a:t> vestibulum, ante sit </a:t>
            </a:r>
            <a:r>
              <a:rPr lang="en-US" sz="907" dirty="0" err="1">
                <a:solidFill>
                  <a:schemeClr val="tx2"/>
                </a:solidFill>
              </a:rPr>
              <a:t>amet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rutrum</a:t>
            </a:r>
            <a:r>
              <a:rPr lang="en-US" sz="907" dirty="0">
                <a:solidFill>
                  <a:schemeClr val="tx2"/>
                </a:solidFill>
              </a:rPr>
              <a:t> cursus, </a:t>
            </a:r>
            <a:r>
              <a:rPr lang="en-US" sz="907" dirty="0" err="1">
                <a:solidFill>
                  <a:schemeClr val="tx2"/>
                </a:solidFill>
              </a:rPr>
              <a:t>turpis</a:t>
            </a:r>
            <a:r>
              <a:rPr lang="en-US" sz="907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DE9439C-1DAA-4A87-98D9-B4CA3C81DF32}"/>
              </a:ext>
            </a:extLst>
          </p:cNvPr>
          <p:cNvSpPr txBox="1"/>
          <p:nvPr/>
        </p:nvSpPr>
        <p:spPr>
          <a:xfrm>
            <a:off x="6932352" y="4712510"/>
            <a:ext cx="2564847" cy="650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7" b="1" dirty="0">
                <a:solidFill>
                  <a:schemeClr val="tx2"/>
                </a:solidFill>
              </a:rPr>
              <a:t>Lorem ipsum dolor </a:t>
            </a:r>
            <a:r>
              <a:rPr lang="en-US" sz="907" dirty="0">
                <a:solidFill>
                  <a:schemeClr val="tx2"/>
                </a:solidFill>
              </a:rPr>
              <a:t>sit </a:t>
            </a:r>
            <a:r>
              <a:rPr lang="en-US" sz="907" dirty="0" err="1">
                <a:solidFill>
                  <a:schemeClr val="tx2"/>
                </a:solidFill>
              </a:rPr>
              <a:t>amet</a:t>
            </a:r>
            <a:r>
              <a:rPr lang="en-US" sz="907" dirty="0">
                <a:solidFill>
                  <a:schemeClr val="tx2"/>
                </a:solidFill>
              </a:rPr>
              <a:t>, </a:t>
            </a:r>
            <a:r>
              <a:rPr lang="en-US" sz="907" dirty="0" err="1">
                <a:solidFill>
                  <a:schemeClr val="tx2"/>
                </a:solidFill>
              </a:rPr>
              <a:t>consectetur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adipiscing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elit</a:t>
            </a:r>
            <a:r>
              <a:rPr lang="en-US" sz="907" dirty="0">
                <a:solidFill>
                  <a:schemeClr val="tx2"/>
                </a:solidFill>
              </a:rPr>
              <a:t>. Donec a </a:t>
            </a:r>
            <a:r>
              <a:rPr lang="en-US" sz="907" dirty="0" err="1">
                <a:solidFill>
                  <a:schemeClr val="tx2"/>
                </a:solidFill>
              </a:rPr>
              <a:t>velit</a:t>
            </a:r>
            <a:r>
              <a:rPr lang="en-US" sz="907" dirty="0">
                <a:solidFill>
                  <a:schemeClr val="tx2"/>
                </a:solidFill>
              </a:rPr>
              <a:t> tempus, </a:t>
            </a:r>
            <a:r>
              <a:rPr lang="en-US" sz="907" dirty="0" err="1">
                <a:solidFill>
                  <a:schemeClr val="tx2"/>
                </a:solidFill>
              </a:rPr>
              <a:t>varius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massa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viverra</a:t>
            </a:r>
            <a:r>
              <a:rPr lang="en-US" sz="907" dirty="0">
                <a:solidFill>
                  <a:schemeClr val="tx2"/>
                </a:solidFill>
              </a:rPr>
              <a:t>, </a:t>
            </a:r>
            <a:r>
              <a:rPr lang="en-US" sz="907" dirty="0" err="1">
                <a:solidFill>
                  <a:schemeClr val="tx2"/>
                </a:solidFill>
              </a:rPr>
              <a:t>scelerisque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urna</a:t>
            </a:r>
            <a:r>
              <a:rPr lang="en-US" sz="907" dirty="0">
                <a:solidFill>
                  <a:schemeClr val="tx2"/>
                </a:solidFill>
              </a:rPr>
              <a:t>. </a:t>
            </a:r>
            <a:r>
              <a:rPr lang="en-US" sz="907" dirty="0" err="1">
                <a:solidFill>
                  <a:schemeClr val="tx2"/>
                </a:solidFill>
              </a:rPr>
              <a:t>Curabitur</a:t>
            </a:r>
            <a:r>
              <a:rPr lang="en-US" sz="907" dirty="0">
                <a:solidFill>
                  <a:schemeClr val="tx2"/>
                </a:solidFill>
              </a:rPr>
              <a:t> vestibulum, ante sit </a:t>
            </a:r>
            <a:r>
              <a:rPr lang="en-US" sz="907" dirty="0" err="1">
                <a:solidFill>
                  <a:schemeClr val="tx2"/>
                </a:solidFill>
              </a:rPr>
              <a:t>amet</a:t>
            </a:r>
            <a:r>
              <a:rPr lang="en-US" sz="907" dirty="0">
                <a:solidFill>
                  <a:schemeClr val="tx2"/>
                </a:solidFill>
              </a:rPr>
              <a:t> </a:t>
            </a:r>
            <a:r>
              <a:rPr lang="en-US" sz="907" dirty="0" err="1">
                <a:solidFill>
                  <a:schemeClr val="tx2"/>
                </a:solidFill>
              </a:rPr>
              <a:t>rutrum</a:t>
            </a:r>
            <a:r>
              <a:rPr lang="en-US" sz="907" dirty="0">
                <a:solidFill>
                  <a:schemeClr val="tx2"/>
                </a:solidFill>
              </a:rPr>
              <a:t> cursus, </a:t>
            </a:r>
            <a:r>
              <a:rPr lang="en-US" sz="907" dirty="0" err="1">
                <a:solidFill>
                  <a:schemeClr val="tx2"/>
                </a:solidFill>
              </a:rPr>
              <a:t>turpis</a:t>
            </a:r>
            <a:r>
              <a:rPr lang="en-US" sz="907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14E872D-9743-478A-8043-6909BBDA19A6}"/>
              </a:ext>
            </a:extLst>
          </p:cNvPr>
          <p:cNvSpPr txBox="1">
            <a:spLocks/>
          </p:cNvSpPr>
          <p:nvPr/>
        </p:nvSpPr>
        <p:spPr>
          <a:xfrm>
            <a:off x="5698870" y="867216"/>
            <a:ext cx="3755736" cy="449814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77" dirty="0">
                <a:solidFill>
                  <a:srgbClr val="002060"/>
                </a:solidFill>
              </a:rPr>
              <a:t>This is US.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7E03B94-A1A3-4043-8AED-665A40BA698F}"/>
              </a:ext>
            </a:extLst>
          </p:cNvPr>
          <p:cNvSpPr txBox="1">
            <a:spLocks/>
          </p:cNvSpPr>
          <p:nvPr/>
        </p:nvSpPr>
        <p:spPr>
          <a:xfrm>
            <a:off x="5698870" y="1155420"/>
            <a:ext cx="3755736" cy="449814"/>
          </a:xfrm>
          <a:prstGeom prst="rect">
            <a:avLst/>
          </a:prstGeom>
        </p:spPr>
        <p:txBody>
          <a:bodyPr vert="horz" lIns="82953" tIns="41476" rIns="82953" bIns="41476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33" dirty="0">
                <a:solidFill>
                  <a:srgbClr val="002060"/>
                </a:solidFill>
              </a:rPr>
              <a:t>&lt;&lt; Field &gt;&gt; Experts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BA8C14E-A8AA-4F4E-85A2-A18AEFCD5EFA}"/>
              </a:ext>
            </a:extLst>
          </p:cNvPr>
          <p:cNvCxnSpPr>
            <a:cxnSpLocks/>
          </p:cNvCxnSpPr>
          <p:nvPr/>
        </p:nvCxnSpPr>
        <p:spPr>
          <a:xfrm>
            <a:off x="5698870" y="1616917"/>
            <a:ext cx="3188165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F1483E5-C4BC-45FF-83C1-EF33AD135A37}"/>
              </a:ext>
            </a:extLst>
          </p:cNvPr>
          <p:cNvGrpSpPr/>
          <p:nvPr/>
        </p:nvGrpSpPr>
        <p:grpSpPr>
          <a:xfrm>
            <a:off x="4081427" y="588006"/>
            <a:ext cx="1351199" cy="480681"/>
            <a:chOff x="1420167" y="2442855"/>
            <a:chExt cx="1864404" cy="529862"/>
          </a:xfrm>
        </p:grpSpPr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12BC612A-7D1C-42F4-808D-C89B37C371D0}"/>
                </a:ext>
              </a:extLst>
            </p:cNvPr>
            <p:cNvCxnSpPr>
              <a:cxnSpLocks/>
            </p:cNvCxnSpPr>
            <p:nvPr/>
          </p:nvCxnSpPr>
          <p:spPr>
            <a:xfrm>
              <a:off x="2734545" y="2688260"/>
              <a:ext cx="550026" cy="284457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36F17EB-F5A7-4948-B58E-2E93B9D78164}"/>
                </a:ext>
              </a:extLst>
            </p:cNvPr>
            <p:cNvSpPr txBox="1"/>
            <p:nvPr/>
          </p:nvSpPr>
          <p:spPr>
            <a:xfrm>
              <a:off x="1420167" y="2442855"/>
              <a:ext cx="1569975" cy="317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70" dirty="0">
                  <a:solidFill>
                    <a:srgbClr val="C00000"/>
                  </a:solidFill>
                </a:rPr>
                <a:t>6. Team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3F10D82-ABF1-4324-8CC9-2043C5E7FFCE}"/>
              </a:ext>
            </a:extLst>
          </p:cNvPr>
          <p:cNvGrpSpPr/>
          <p:nvPr/>
        </p:nvGrpSpPr>
        <p:grpSpPr>
          <a:xfrm>
            <a:off x="8996348" y="6226182"/>
            <a:ext cx="909651" cy="523532"/>
            <a:chOff x="290743" y="6611087"/>
            <a:chExt cx="1201881" cy="702051"/>
          </a:xfrm>
        </p:grpSpPr>
        <p:pic>
          <p:nvPicPr>
            <p:cNvPr id="26" name="Graphic 25" descr="Crown">
              <a:extLst>
                <a:ext uri="{FF2B5EF4-FFF2-40B4-BE49-F238E27FC236}">
                  <a16:creationId xmlns:a16="http://schemas.microsoft.com/office/drawing/2014/main" id="{5840933E-C4B6-4D77-888A-D988E68238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27057" y="6611087"/>
              <a:ext cx="494853" cy="494853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4F74D7A-AAF5-4DF7-88A6-8C7012DA3BD3}"/>
                </a:ext>
              </a:extLst>
            </p:cNvPr>
            <p:cNvSpPr txBox="1"/>
            <p:nvPr/>
          </p:nvSpPr>
          <p:spPr>
            <a:xfrm>
              <a:off x="290743" y="7039536"/>
              <a:ext cx="1201881" cy="273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6" dirty="0">
                  <a:solidFill>
                    <a:schemeClr val="tx2"/>
                  </a:solidFill>
                </a:rPr>
                <a:t>Your Logo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1460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Businessperson pointing to digital tablet in meeting">
            <a:extLst>
              <a:ext uri="{FF2B5EF4-FFF2-40B4-BE49-F238E27FC236}">
                <a16:creationId xmlns:a16="http://schemas.microsoft.com/office/drawing/2014/main" id="{15996D77-AF04-4030-9A8A-7BE542551A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80" r="63579" b="2956"/>
          <a:stretch/>
        </p:blipFill>
        <p:spPr>
          <a:xfrm>
            <a:off x="0" y="-1742"/>
            <a:ext cx="4951041" cy="6859743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63E9D68B-7CDF-4014-9E14-A4C07A74873E}"/>
              </a:ext>
            </a:extLst>
          </p:cNvPr>
          <p:cNvSpPr/>
          <p:nvPr/>
        </p:nvSpPr>
        <p:spPr>
          <a:xfrm>
            <a:off x="4951041" y="1"/>
            <a:ext cx="4951041" cy="6858000"/>
          </a:xfrm>
          <a:prstGeom prst="rect">
            <a:avLst/>
          </a:prstGeom>
          <a:solidFill>
            <a:srgbClr val="F7F7F7">
              <a:alpha val="9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98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0B32F2-8651-4FB5-AF56-28D203B96060}"/>
              </a:ext>
            </a:extLst>
          </p:cNvPr>
          <p:cNvSpPr txBox="1"/>
          <p:nvPr/>
        </p:nvSpPr>
        <p:spPr>
          <a:xfrm>
            <a:off x="5800164" y="1800442"/>
            <a:ext cx="3264212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7A</a:t>
            </a:r>
            <a:r>
              <a:rPr lang="en-US" sz="816" b="1" dirty="0">
                <a:solidFill>
                  <a:schemeClr val="accent6"/>
                </a:solidFill>
              </a:rPr>
              <a:t>.</a:t>
            </a:r>
            <a:r>
              <a:rPr lang="en-US" sz="816" dirty="0">
                <a:solidFill>
                  <a:schemeClr val="tx2"/>
                </a:solidFill>
              </a:rPr>
              <a:t> At best, we would hope to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vestibulum, </a:t>
            </a:r>
            <a:r>
              <a:rPr lang="en-US" sz="816" dirty="0" err="1">
                <a:solidFill>
                  <a:schemeClr val="accent6"/>
                </a:solidFill>
              </a:rPr>
              <a:t>metus</a:t>
            </a:r>
            <a:r>
              <a:rPr lang="en-US" sz="816" dirty="0">
                <a:solidFill>
                  <a:schemeClr val="accent6"/>
                </a:solidFill>
              </a:rPr>
              <a:t> a convallis </a:t>
            </a:r>
            <a:r>
              <a:rPr lang="en-US" sz="816" dirty="0" err="1">
                <a:solidFill>
                  <a:schemeClr val="accent6"/>
                </a:solidFill>
              </a:rPr>
              <a:t>elementum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dui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non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ex ligula id </a:t>
            </a:r>
            <a:r>
              <a:rPr lang="en-US" sz="816" dirty="0" err="1">
                <a:solidFill>
                  <a:schemeClr val="accent6"/>
                </a:solidFill>
              </a:rPr>
              <a:t>odio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Suspendisse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potenti</a:t>
            </a:r>
            <a:r>
              <a:rPr lang="en-US" sz="816" dirty="0">
                <a:solidFill>
                  <a:schemeClr val="accent6"/>
                </a:solidFill>
              </a:rPr>
              <a:t>. Duis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nec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accumsan</a:t>
            </a:r>
            <a:r>
              <a:rPr lang="en-US" sz="816" dirty="0">
                <a:solidFill>
                  <a:schemeClr val="accent6"/>
                </a:solidFill>
              </a:rPr>
              <a:t>. Integer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. Nam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 gravida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suscipit</a:t>
            </a:r>
            <a:r>
              <a:rPr lang="en-US" sz="816" dirty="0">
                <a:solidFill>
                  <a:schemeClr val="accent6"/>
                </a:solidFill>
              </a:rPr>
              <a:t> dolor. Aenean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mi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maximus. </a:t>
            </a:r>
            <a:r>
              <a:rPr lang="en-US" sz="816" dirty="0" err="1">
                <a:solidFill>
                  <a:schemeClr val="accent6"/>
                </a:solidFill>
              </a:rPr>
              <a:t>Praesent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  <a:endParaRPr lang="en-US" sz="816" dirty="0">
              <a:solidFill>
                <a:schemeClr val="tx2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1933EC-B354-4E38-A83F-80CF57AA9D18}"/>
              </a:ext>
            </a:extLst>
          </p:cNvPr>
          <p:cNvSpPr txBox="1"/>
          <p:nvPr/>
        </p:nvSpPr>
        <p:spPr>
          <a:xfrm>
            <a:off x="5800164" y="2763714"/>
            <a:ext cx="3264212" cy="845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7B</a:t>
            </a:r>
            <a:r>
              <a:rPr lang="en-US" sz="816" b="1" dirty="0">
                <a:solidFill>
                  <a:schemeClr val="accent6"/>
                </a:solidFill>
              </a:rPr>
              <a:t>.</a:t>
            </a:r>
            <a:r>
              <a:rPr lang="en-US" sz="816" dirty="0">
                <a:solidFill>
                  <a:schemeClr val="tx2"/>
                </a:solidFill>
              </a:rPr>
              <a:t> More realistically, we expect </a:t>
            </a:r>
            <a:r>
              <a:rPr lang="en-US" sz="816" dirty="0">
                <a:solidFill>
                  <a:schemeClr val="accent6"/>
                </a:solidFill>
              </a:rPr>
              <a:t>Nunc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dolor libero. In </a:t>
            </a:r>
            <a:r>
              <a:rPr lang="en-US" sz="816" dirty="0" err="1">
                <a:solidFill>
                  <a:schemeClr val="accent6"/>
                </a:solidFill>
              </a:rPr>
              <a:t>mollis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molestie</a:t>
            </a:r>
            <a:r>
              <a:rPr lang="en-US" sz="816" dirty="0">
                <a:solidFill>
                  <a:schemeClr val="accent6"/>
                </a:solidFill>
              </a:rPr>
              <a:t>. Nunc </a:t>
            </a:r>
            <a:r>
              <a:rPr lang="en-US" sz="816" dirty="0" err="1">
                <a:solidFill>
                  <a:schemeClr val="accent6"/>
                </a:solidFill>
              </a:rPr>
              <a:t>ut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tristique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, at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mauris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Pellentesque</a:t>
            </a:r>
            <a:r>
              <a:rPr lang="en-US" sz="816" dirty="0">
                <a:solidFill>
                  <a:schemeClr val="accent6"/>
                </a:solidFill>
              </a:rPr>
              <a:t> non </a:t>
            </a:r>
            <a:r>
              <a:rPr lang="en-US" sz="816" dirty="0" err="1">
                <a:solidFill>
                  <a:schemeClr val="accent6"/>
                </a:solidFill>
              </a:rPr>
              <a:t>sagittis</a:t>
            </a:r>
            <a:r>
              <a:rPr lang="en-US" sz="816" dirty="0">
                <a:solidFill>
                  <a:schemeClr val="accent6"/>
                </a:solidFill>
              </a:rPr>
              <a:t> libero. </a:t>
            </a:r>
            <a:r>
              <a:rPr lang="en-US" sz="816" dirty="0" err="1">
                <a:solidFill>
                  <a:schemeClr val="accent6"/>
                </a:solidFill>
              </a:rPr>
              <a:t>Vivamus</a:t>
            </a:r>
            <a:r>
              <a:rPr lang="en-US" sz="816" dirty="0">
                <a:solidFill>
                  <a:schemeClr val="accent6"/>
                </a:solidFill>
              </a:rPr>
              <a:t> in nisi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blandit</a:t>
            </a:r>
            <a:r>
              <a:rPr lang="en-US" sz="816" dirty="0">
                <a:solidFill>
                  <a:schemeClr val="accent6"/>
                </a:solidFill>
              </a:rPr>
              <a:t> nisi in, </a:t>
            </a:r>
            <a:r>
              <a:rPr lang="en-US" sz="816" dirty="0" err="1">
                <a:solidFill>
                  <a:schemeClr val="accent6"/>
                </a:solidFill>
              </a:rPr>
              <a:t>iaculis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tellus</a:t>
            </a:r>
            <a:r>
              <a:rPr lang="en-US" sz="816" dirty="0">
                <a:solidFill>
                  <a:schemeClr val="accent6"/>
                </a:solidFill>
              </a:rPr>
              <a:t>. Vestibulum et </a:t>
            </a:r>
            <a:r>
              <a:rPr lang="en-US" sz="816" dirty="0" err="1">
                <a:solidFill>
                  <a:schemeClr val="accent6"/>
                </a:solidFill>
              </a:rPr>
              <a:t>risus</a:t>
            </a:r>
            <a:r>
              <a:rPr lang="en-US" sz="816" dirty="0">
                <a:solidFill>
                  <a:schemeClr val="accent6"/>
                </a:solidFill>
              </a:rPr>
              <a:t> pharetra,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arcu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quis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congue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erat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Fusce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volutpat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at </a:t>
            </a:r>
            <a:r>
              <a:rPr lang="en-US" sz="816" dirty="0" err="1">
                <a:solidFill>
                  <a:schemeClr val="accent6"/>
                </a:solidFill>
              </a:rPr>
              <a:t>tincidunt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porttitor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leo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neque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dignissim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endParaRPr lang="en-US" sz="816" dirty="0">
              <a:solidFill>
                <a:schemeClr val="tx2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5B7A658-61DF-4776-924B-145DD66FF9A3}"/>
              </a:ext>
            </a:extLst>
          </p:cNvPr>
          <p:cNvSpPr txBox="1"/>
          <p:nvPr/>
        </p:nvSpPr>
        <p:spPr>
          <a:xfrm>
            <a:off x="5800164" y="3601343"/>
            <a:ext cx="3264212" cy="971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7C</a:t>
            </a:r>
            <a:r>
              <a:rPr lang="en-US" sz="816" b="1" dirty="0">
                <a:solidFill>
                  <a:schemeClr val="accent6"/>
                </a:solidFill>
              </a:rPr>
              <a:t>.</a:t>
            </a:r>
            <a:r>
              <a:rPr lang="en-US" sz="816" dirty="0">
                <a:solidFill>
                  <a:schemeClr val="tx2"/>
                </a:solidFill>
              </a:rPr>
              <a:t> We would need the following to make this happen.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vestibulum, </a:t>
            </a:r>
            <a:r>
              <a:rPr lang="en-US" sz="816" dirty="0" err="1">
                <a:solidFill>
                  <a:schemeClr val="accent6"/>
                </a:solidFill>
              </a:rPr>
              <a:t>metus</a:t>
            </a:r>
            <a:r>
              <a:rPr lang="en-US" sz="816" dirty="0">
                <a:solidFill>
                  <a:schemeClr val="accent6"/>
                </a:solidFill>
              </a:rPr>
              <a:t> a convallis </a:t>
            </a:r>
            <a:r>
              <a:rPr lang="en-US" sz="816" dirty="0" err="1">
                <a:solidFill>
                  <a:schemeClr val="accent6"/>
                </a:solidFill>
              </a:rPr>
              <a:t>elementum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dui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non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ex ligula id </a:t>
            </a:r>
            <a:r>
              <a:rPr lang="en-US" sz="816" dirty="0" err="1">
                <a:solidFill>
                  <a:schemeClr val="accent6"/>
                </a:solidFill>
              </a:rPr>
              <a:t>odio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Suspendisse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potenti</a:t>
            </a:r>
            <a:r>
              <a:rPr lang="en-US" sz="816" dirty="0">
                <a:solidFill>
                  <a:schemeClr val="accent6"/>
                </a:solidFill>
              </a:rPr>
              <a:t>. Duis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nec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accumsan</a:t>
            </a:r>
            <a:r>
              <a:rPr lang="en-US" sz="816" dirty="0">
                <a:solidFill>
                  <a:schemeClr val="accent6"/>
                </a:solidFill>
              </a:rPr>
              <a:t>. Integer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. Nam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 gravida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suscipit</a:t>
            </a:r>
            <a:r>
              <a:rPr lang="en-US" sz="816" dirty="0">
                <a:solidFill>
                  <a:schemeClr val="accent6"/>
                </a:solidFill>
              </a:rPr>
              <a:t> dolor. Aenean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mi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maximus. </a:t>
            </a:r>
            <a:r>
              <a:rPr lang="en-US" sz="816" dirty="0" err="1">
                <a:solidFill>
                  <a:schemeClr val="accent6"/>
                </a:solidFill>
              </a:rPr>
              <a:t>Praesent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endParaRPr lang="en-US" sz="816" dirty="0">
              <a:solidFill>
                <a:schemeClr val="tx2"/>
              </a:solidFill>
              <a:highlight>
                <a:srgbClr val="FFFF00"/>
              </a:highlight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800C42-F19D-4242-8866-6A7F872D2839}"/>
              </a:ext>
            </a:extLst>
          </p:cNvPr>
          <p:cNvSpPr txBox="1"/>
          <p:nvPr/>
        </p:nvSpPr>
        <p:spPr>
          <a:xfrm>
            <a:off x="5800163" y="4564615"/>
            <a:ext cx="3264212" cy="971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816" b="1" dirty="0">
                <a:solidFill>
                  <a:schemeClr val="accent6"/>
                </a:solidFill>
                <a:highlight>
                  <a:srgbClr val="FFFF00"/>
                </a:highlight>
              </a:rPr>
              <a:t>Replace with 7D</a:t>
            </a:r>
            <a:r>
              <a:rPr lang="en-US" sz="816" b="1" dirty="0">
                <a:solidFill>
                  <a:schemeClr val="accent6"/>
                </a:solidFill>
              </a:rPr>
              <a:t>.</a:t>
            </a:r>
            <a:r>
              <a:rPr lang="en-US" sz="816" dirty="0">
                <a:solidFill>
                  <a:schemeClr val="tx2"/>
                </a:solidFill>
              </a:rPr>
              <a:t> In the long-term, we value the business […]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vestibulum, </a:t>
            </a:r>
            <a:r>
              <a:rPr lang="en-US" sz="816" dirty="0" err="1">
                <a:solidFill>
                  <a:schemeClr val="accent6"/>
                </a:solidFill>
              </a:rPr>
              <a:t>metus</a:t>
            </a:r>
            <a:r>
              <a:rPr lang="en-US" sz="816" dirty="0">
                <a:solidFill>
                  <a:schemeClr val="accent6"/>
                </a:solidFill>
              </a:rPr>
              <a:t> a convallis </a:t>
            </a:r>
            <a:r>
              <a:rPr lang="en-US" sz="816" dirty="0" err="1">
                <a:solidFill>
                  <a:schemeClr val="accent6"/>
                </a:solidFill>
              </a:rPr>
              <a:t>elementum</a:t>
            </a:r>
            <a:r>
              <a:rPr lang="en-US" sz="816" dirty="0">
                <a:solidFill>
                  <a:schemeClr val="accent6"/>
                </a:solidFill>
              </a:rPr>
              <a:t>,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dui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non </a:t>
            </a:r>
            <a:r>
              <a:rPr lang="en-US" sz="816" dirty="0" err="1">
                <a:solidFill>
                  <a:schemeClr val="accent6"/>
                </a:solidFill>
              </a:rPr>
              <a:t>ullamcorper</a:t>
            </a:r>
            <a:r>
              <a:rPr lang="en-US" sz="816" dirty="0">
                <a:solidFill>
                  <a:schemeClr val="accent6"/>
                </a:solidFill>
              </a:rPr>
              <a:t> ex ligula id </a:t>
            </a:r>
            <a:r>
              <a:rPr lang="en-US" sz="816" dirty="0" err="1">
                <a:solidFill>
                  <a:schemeClr val="accent6"/>
                </a:solidFill>
              </a:rPr>
              <a:t>odio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Suspendisse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potenti</a:t>
            </a:r>
            <a:r>
              <a:rPr lang="en-US" sz="816" dirty="0">
                <a:solidFill>
                  <a:schemeClr val="accent6"/>
                </a:solidFill>
              </a:rPr>
              <a:t>. Duis </a:t>
            </a:r>
            <a:r>
              <a:rPr lang="en-US" sz="816" dirty="0" err="1">
                <a:solidFill>
                  <a:schemeClr val="accent6"/>
                </a:solidFill>
              </a:rPr>
              <a:t>malesuada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tempor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quam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nec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accumsan</a:t>
            </a:r>
            <a:r>
              <a:rPr lang="en-US" sz="816" dirty="0">
                <a:solidFill>
                  <a:schemeClr val="accent6"/>
                </a:solidFill>
              </a:rPr>
              <a:t>. Integer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luctus</a:t>
            </a:r>
            <a:r>
              <a:rPr lang="en-US" sz="816" dirty="0">
                <a:solidFill>
                  <a:schemeClr val="accent6"/>
                </a:solidFill>
              </a:rPr>
              <a:t>. Nam </a:t>
            </a:r>
            <a:r>
              <a:rPr lang="en-US" sz="816" dirty="0" err="1">
                <a:solidFill>
                  <a:schemeClr val="accent6"/>
                </a:solidFill>
              </a:rPr>
              <a:t>imperdiet</a:t>
            </a:r>
            <a:r>
              <a:rPr lang="en-US" sz="816" dirty="0">
                <a:solidFill>
                  <a:schemeClr val="accent6"/>
                </a:solidFill>
              </a:rPr>
              <a:t> gravida </a:t>
            </a:r>
            <a:r>
              <a:rPr lang="en-US" sz="816" dirty="0" err="1">
                <a:solidFill>
                  <a:schemeClr val="accent6"/>
                </a:solidFill>
              </a:rPr>
              <a:t>nunc</a:t>
            </a:r>
            <a:r>
              <a:rPr lang="en-US" sz="816" dirty="0">
                <a:solidFill>
                  <a:schemeClr val="accent6"/>
                </a:solidFill>
              </a:rPr>
              <a:t>, sit </a:t>
            </a:r>
            <a:r>
              <a:rPr lang="en-US" sz="816" dirty="0" err="1">
                <a:solidFill>
                  <a:schemeClr val="accent6"/>
                </a:solidFill>
              </a:rPr>
              <a:t>amet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consectetur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tortor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eget</a:t>
            </a:r>
            <a:r>
              <a:rPr lang="en-US" sz="816" dirty="0">
                <a:solidFill>
                  <a:schemeClr val="accent6"/>
                </a:solidFill>
              </a:rPr>
              <a:t>. </a:t>
            </a:r>
            <a:r>
              <a:rPr lang="en-US" sz="816" dirty="0" err="1">
                <a:solidFill>
                  <a:schemeClr val="accent6"/>
                </a:solidFill>
              </a:rPr>
              <a:t>Nulla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eu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suscipit</a:t>
            </a:r>
            <a:r>
              <a:rPr lang="en-US" sz="816" dirty="0">
                <a:solidFill>
                  <a:schemeClr val="accent6"/>
                </a:solidFill>
              </a:rPr>
              <a:t> dolor. Aenean </a:t>
            </a:r>
            <a:r>
              <a:rPr lang="en-US" sz="816" dirty="0" err="1">
                <a:solidFill>
                  <a:schemeClr val="accent6"/>
                </a:solidFill>
              </a:rPr>
              <a:t>condimentum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venenatis</a:t>
            </a:r>
            <a:r>
              <a:rPr lang="en-US" sz="816" dirty="0">
                <a:solidFill>
                  <a:schemeClr val="accent6"/>
                </a:solidFill>
              </a:rPr>
              <a:t> mi </a:t>
            </a:r>
            <a:r>
              <a:rPr lang="en-US" sz="816" dirty="0" err="1">
                <a:solidFill>
                  <a:schemeClr val="accent6"/>
                </a:solidFill>
              </a:rPr>
              <a:t>viverra</a:t>
            </a:r>
            <a:r>
              <a:rPr lang="en-US" sz="816" dirty="0">
                <a:solidFill>
                  <a:schemeClr val="accent6"/>
                </a:solidFill>
              </a:rPr>
              <a:t> maximus. </a:t>
            </a:r>
            <a:r>
              <a:rPr lang="en-US" sz="816" dirty="0" err="1">
                <a:solidFill>
                  <a:schemeClr val="accent6"/>
                </a:solidFill>
              </a:rPr>
              <a:t>Praesent</a:t>
            </a:r>
            <a:r>
              <a:rPr lang="en-US" sz="816" dirty="0">
                <a:solidFill>
                  <a:schemeClr val="accent6"/>
                </a:solidFill>
              </a:rPr>
              <a:t> </a:t>
            </a:r>
            <a:r>
              <a:rPr lang="en-US" sz="816" dirty="0" err="1">
                <a:solidFill>
                  <a:schemeClr val="accent6"/>
                </a:solidFill>
              </a:rPr>
              <a:t>orci</a:t>
            </a:r>
            <a:r>
              <a:rPr lang="en-US" sz="816" dirty="0">
                <a:solidFill>
                  <a:schemeClr val="accent6"/>
                </a:solidFill>
              </a:rPr>
              <a:t>.</a:t>
            </a:r>
            <a:endParaRPr lang="en-US" sz="816" dirty="0">
              <a:solidFill>
                <a:schemeClr val="tx2"/>
              </a:solidFill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DA226B4-403D-457E-A51D-8381EE663E2B}"/>
              </a:ext>
            </a:extLst>
          </p:cNvPr>
          <p:cNvGrpSpPr/>
          <p:nvPr/>
        </p:nvGrpSpPr>
        <p:grpSpPr>
          <a:xfrm>
            <a:off x="1931750" y="1743010"/>
            <a:ext cx="1258569" cy="1251146"/>
            <a:chOff x="2091240" y="4134971"/>
            <a:chExt cx="1310866" cy="1295796"/>
          </a:xfrm>
          <a:solidFill>
            <a:schemeClr val="bg1"/>
          </a:solidFill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F82FCB7-6A43-4399-9DE0-EF685ECB5363}"/>
                </a:ext>
              </a:extLst>
            </p:cNvPr>
            <p:cNvSpPr/>
            <p:nvPr/>
          </p:nvSpPr>
          <p:spPr>
            <a:xfrm>
              <a:off x="2091240" y="4134971"/>
              <a:ext cx="1310866" cy="1295796"/>
            </a:xfrm>
            <a:prstGeom prst="ellipse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98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69D07AA-40EE-43CA-93C4-87009236F1BB}"/>
                </a:ext>
              </a:extLst>
            </p:cNvPr>
            <p:cNvSpPr txBox="1"/>
            <p:nvPr/>
          </p:nvSpPr>
          <p:spPr>
            <a:xfrm>
              <a:off x="2305435" y="4401123"/>
              <a:ext cx="840441" cy="442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77" dirty="0">
                  <a:solidFill>
                    <a:srgbClr val="002060"/>
                  </a:solidFill>
                </a:rPr>
                <a:t>3M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0A70C64-AC39-499A-926E-8036C8F87D3C}"/>
                </a:ext>
              </a:extLst>
            </p:cNvPr>
            <p:cNvSpPr txBox="1"/>
            <p:nvPr/>
          </p:nvSpPr>
          <p:spPr>
            <a:xfrm>
              <a:off x="2198487" y="4815446"/>
              <a:ext cx="1054339" cy="318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2060"/>
                  </a:solidFill>
                </a:rPr>
                <a:t>Investment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F890E63-4ED7-4069-9538-8EA88C1B8BE6}"/>
              </a:ext>
            </a:extLst>
          </p:cNvPr>
          <p:cNvGrpSpPr/>
          <p:nvPr/>
        </p:nvGrpSpPr>
        <p:grpSpPr>
          <a:xfrm>
            <a:off x="550322" y="1743010"/>
            <a:ext cx="1258569" cy="1214101"/>
            <a:chOff x="2091240" y="4134971"/>
            <a:chExt cx="1310866" cy="1295796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920E8DC8-1872-4CE0-8CAC-D4D0F2543348}"/>
                </a:ext>
              </a:extLst>
            </p:cNvPr>
            <p:cNvSpPr/>
            <p:nvPr/>
          </p:nvSpPr>
          <p:spPr>
            <a:xfrm>
              <a:off x="2091240" y="4134971"/>
              <a:ext cx="1310866" cy="1295796"/>
            </a:xfrm>
            <a:prstGeom prst="ellipse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98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0054A6F-401B-4553-968D-287BFCAC51D7}"/>
                </a:ext>
              </a:extLst>
            </p:cNvPr>
            <p:cNvSpPr txBox="1"/>
            <p:nvPr/>
          </p:nvSpPr>
          <p:spPr>
            <a:xfrm>
              <a:off x="2326452" y="4421319"/>
              <a:ext cx="840441" cy="4561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77" dirty="0">
                  <a:solidFill>
                    <a:srgbClr val="002060"/>
                  </a:solidFill>
                </a:rPr>
                <a:t>3Y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864DD7B-4B4E-494C-9D86-B50A93D2A05B}"/>
                </a:ext>
              </a:extLst>
            </p:cNvPr>
            <p:cNvSpPr txBox="1"/>
            <p:nvPr/>
          </p:nvSpPr>
          <p:spPr>
            <a:xfrm>
              <a:off x="2144119" y="4794589"/>
              <a:ext cx="1232553" cy="344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98" dirty="0">
                  <a:solidFill>
                    <a:srgbClr val="002060"/>
                  </a:solidFill>
                </a:rPr>
                <a:t>Profitability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D3DF591-9E21-4775-8745-A5B83A634211}"/>
              </a:ext>
            </a:extLst>
          </p:cNvPr>
          <p:cNvGrpSpPr/>
          <p:nvPr/>
        </p:nvGrpSpPr>
        <p:grpSpPr>
          <a:xfrm>
            <a:off x="3317579" y="1743010"/>
            <a:ext cx="1242859" cy="1251146"/>
            <a:chOff x="2091240" y="4134971"/>
            <a:chExt cx="1310866" cy="1295796"/>
          </a:xfrm>
          <a:solidFill>
            <a:schemeClr val="bg1"/>
          </a:solidFill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F585C499-72DD-4D98-A434-3D720887BD07}"/>
                </a:ext>
              </a:extLst>
            </p:cNvPr>
            <p:cNvSpPr/>
            <p:nvPr/>
          </p:nvSpPr>
          <p:spPr>
            <a:xfrm>
              <a:off x="2091240" y="4134971"/>
              <a:ext cx="1310866" cy="1295796"/>
            </a:xfrm>
            <a:prstGeom prst="ellipse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98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0D95082-3F5F-4B69-9F0C-D4BE17567775}"/>
                </a:ext>
              </a:extLst>
            </p:cNvPr>
            <p:cNvSpPr txBox="1"/>
            <p:nvPr/>
          </p:nvSpPr>
          <p:spPr>
            <a:xfrm>
              <a:off x="2314075" y="4412376"/>
              <a:ext cx="853819" cy="4430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80" dirty="0">
                  <a:solidFill>
                    <a:srgbClr val="002060"/>
                  </a:solidFill>
                </a:rPr>
                <a:t>7M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9659CBC-AE2A-46A8-8D7F-BB31942ECAF1}"/>
                </a:ext>
              </a:extLst>
            </p:cNvPr>
            <p:cNvSpPr txBox="1"/>
            <p:nvPr/>
          </p:nvSpPr>
          <p:spPr>
            <a:xfrm>
              <a:off x="2226670" y="4794589"/>
              <a:ext cx="1028630" cy="33436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98" dirty="0">
                  <a:solidFill>
                    <a:srgbClr val="002060"/>
                  </a:solidFill>
                </a:rPr>
                <a:t>Valuation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46DE7DC-D53B-4D82-B25B-3C03F4B206F6}"/>
              </a:ext>
            </a:extLst>
          </p:cNvPr>
          <p:cNvGrpSpPr/>
          <p:nvPr/>
        </p:nvGrpSpPr>
        <p:grpSpPr>
          <a:xfrm>
            <a:off x="2475520" y="619733"/>
            <a:ext cx="2204300" cy="959769"/>
            <a:chOff x="7376332" y="626732"/>
            <a:chExt cx="2429833" cy="1057968"/>
          </a:xfrm>
        </p:grpSpPr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64BF8768-E32F-4381-9A5F-7C76C007CE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9580" y="1195975"/>
              <a:ext cx="399245" cy="488725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786AA8E-89E7-45CA-988D-73DF912D07D4}"/>
                </a:ext>
              </a:extLst>
            </p:cNvPr>
            <p:cNvSpPr txBox="1"/>
            <p:nvPr/>
          </p:nvSpPr>
          <p:spPr>
            <a:xfrm>
              <a:off x="7376332" y="626732"/>
              <a:ext cx="2429833" cy="532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70" dirty="0">
                  <a:solidFill>
                    <a:srgbClr val="C00000"/>
                  </a:solidFill>
                </a:rPr>
                <a:t>Keep using pictures that represent your product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888B38D-EA06-447E-979B-3B52C776A742}"/>
              </a:ext>
            </a:extLst>
          </p:cNvPr>
          <p:cNvGrpSpPr/>
          <p:nvPr/>
        </p:nvGrpSpPr>
        <p:grpSpPr>
          <a:xfrm>
            <a:off x="3915585" y="5673676"/>
            <a:ext cx="1680309" cy="518312"/>
            <a:chOff x="1626634" y="2281977"/>
            <a:chExt cx="2318516" cy="571343"/>
          </a:xfrm>
        </p:grpSpPr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6004900E-7856-4A93-85F5-E356CAF8C0E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626634" y="2281977"/>
              <a:ext cx="942558" cy="330293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E4AD706-1E87-4FEF-A698-76FCC8B3FA38}"/>
                </a:ext>
              </a:extLst>
            </p:cNvPr>
            <p:cNvSpPr txBox="1"/>
            <p:nvPr/>
          </p:nvSpPr>
          <p:spPr>
            <a:xfrm>
              <a:off x="2375175" y="2320672"/>
              <a:ext cx="1569975" cy="532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70" dirty="0">
                  <a:solidFill>
                    <a:srgbClr val="C00000"/>
                  </a:solidFill>
                </a:rPr>
                <a:t>Right click + edit data</a:t>
              </a:r>
            </a:p>
          </p:txBody>
        </p:sp>
      </p:grpSp>
      <p:sp>
        <p:nvSpPr>
          <p:cNvPr id="51" name="Title 1">
            <a:extLst>
              <a:ext uri="{FF2B5EF4-FFF2-40B4-BE49-F238E27FC236}">
                <a16:creationId xmlns:a16="http://schemas.microsoft.com/office/drawing/2014/main" id="{057ABB4E-8E8E-47AB-8812-A4DEEEBE2D8E}"/>
              </a:ext>
            </a:extLst>
          </p:cNvPr>
          <p:cNvSpPr txBox="1">
            <a:spLocks/>
          </p:cNvSpPr>
          <p:nvPr/>
        </p:nvSpPr>
        <p:spPr>
          <a:xfrm>
            <a:off x="5800163" y="912225"/>
            <a:ext cx="3755736" cy="449814"/>
          </a:xfrm>
          <a:prstGeom prst="rect">
            <a:avLst/>
          </a:prstGeom>
        </p:spPr>
        <p:txBody>
          <a:bodyPr>
            <a:no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77" dirty="0">
                <a:solidFill>
                  <a:srgbClr val="002060"/>
                </a:solidFill>
              </a:rPr>
              <a:t>Financial Projections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4A9C3E14-3624-4635-AF0F-10B43F09BC09}"/>
              </a:ext>
            </a:extLst>
          </p:cNvPr>
          <p:cNvSpPr txBox="1">
            <a:spLocks/>
          </p:cNvSpPr>
          <p:nvPr/>
        </p:nvSpPr>
        <p:spPr>
          <a:xfrm>
            <a:off x="5800163" y="1200428"/>
            <a:ext cx="3755736" cy="449814"/>
          </a:xfrm>
          <a:prstGeom prst="rect">
            <a:avLst/>
          </a:prstGeom>
        </p:spPr>
        <p:txBody>
          <a:bodyPr vert="horz" lIns="82953" tIns="41476" rIns="82953" bIns="41476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33" dirty="0">
                <a:solidFill>
                  <a:srgbClr val="002060"/>
                </a:solidFill>
              </a:rPr>
              <a:t>We aim &lt;&lt; &gt;&gt; by &lt;&lt; &gt;&gt;.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CBDD757-AAFF-4ABE-A176-0FEDD3A231E1}"/>
              </a:ext>
            </a:extLst>
          </p:cNvPr>
          <p:cNvCxnSpPr>
            <a:cxnSpLocks/>
          </p:cNvCxnSpPr>
          <p:nvPr/>
        </p:nvCxnSpPr>
        <p:spPr>
          <a:xfrm>
            <a:off x="5800163" y="1661926"/>
            <a:ext cx="3188165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4E4A049-1AB1-48C1-8ECC-A18DEB673156}"/>
              </a:ext>
            </a:extLst>
          </p:cNvPr>
          <p:cNvGrpSpPr/>
          <p:nvPr/>
        </p:nvGrpSpPr>
        <p:grpSpPr>
          <a:xfrm>
            <a:off x="8996348" y="6226182"/>
            <a:ext cx="909651" cy="523532"/>
            <a:chOff x="290743" y="6611087"/>
            <a:chExt cx="1201881" cy="702051"/>
          </a:xfrm>
        </p:grpSpPr>
        <p:pic>
          <p:nvPicPr>
            <p:cNvPr id="40" name="Graphic 39" descr="Crown">
              <a:extLst>
                <a:ext uri="{FF2B5EF4-FFF2-40B4-BE49-F238E27FC236}">
                  <a16:creationId xmlns:a16="http://schemas.microsoft.com/office/drawing/2014/main" id="{D953CCCD-A4E0-4D3D-B8EF-B99EFC3778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27057" y="6611087"/>
              <a:ext cx="494853" cy="494853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5018976-86A0-47D4-864C-2DA83E5AC73B}"/>
                </a:ext>
              </a:extLst>
            </p:cNvPr>
            <p:cNvSpPr txBox="1"/>
            <p:nvPr/>
          </p:nvSpPr>
          <p:spPr>
            <a:xfrm>
              <a:off x="290743" y="7039536"/>
              <a:ext cx="1201881" cy="273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6" dirty="0">
                  <a:solidFill>
                    <a:schemeClr val="tx2"/>
                  </a:solidFill>
                </a:rPr>
                <a:t>Your Logo Here</a:t>
              </a:r>
            </a:p>
          </p:txBody>
        </p:sp>
      </p:grpSp>
      <p:graphicFrame>
        <p:nvGraphicFramePr>
          <p:cNvPr id="42" name="Chart 41">
            <a:extLst>
              <a:ext uri="{FF2B5EF4-FFF2-40B4-BE49-F238E27FC236}">
                <a16:creationId xmlns:a16="http://schemas.microsoft.com/office/drawing/2014/main" id="{AA54450F-4E9D-466F-93D2-972841B532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2822213"/>
              </p:ext>
            </p:extLst>
          </p:nvPr>
        </p:nvGraphicFramePr>
        <p:xfrm>
          <a:off x="323581" y="3759035"/>
          <a:ext cx="4667694" cy="24329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780248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mpactifie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E469D"/>
      </a:accent1>
      <a:accent2>
        <a:srgbClr val="00B9D1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C000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15219</TotalTime>
  <Words>3096</Words>
  <Application>Microsoft Office PowerPoint</Application>
  <PresentationFormat>A4 Paper (210x297 mm)</PresentationFormat>
  <Paragraphs>146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Gotham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Impactified.com - all rights reserved</dc:creator>
  <cp:lastModifiedBy>Antoine Martin</cp:lastModifiedBy>
  <cp:revision>225</cp:revision>
  <cp:lastPrinted>2021-06-03T07:21:58Z</cp:lastPrinted>
  <dcterms:created xsi:type="dcterms:W3CDTF">2020-04-06T08:35:38Z</dcterms:created>
  <dcterms:modified xsi:type="dcterms:W3CDTF">2021-06-03T07:23:33Z</dcterms:modified>
</cp:coreProperties>
</file>